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58" r:id="rId3"/>
    <p:sldId id="359" r:id="rId4"/>
    <p:sldId id="292" r:id="rId5"/>
    <p:sldId id="389" r:id="rId6"/>
    <p:sldId id="259" r:id="rId7"/>
    <p:sldId id="393" r:id="rId8"/>
    <p:sldId id="399" r:id="rId9"/>
    <p:sldId id="497" r:id="rId10"/>
    <p:sldId id="366" r:id="rId11"/>
    <p:sldId id="525" r:id="rId12"/>
    <p:sldId id="522" r:id="rId13"/>
    <p:sldId id="523" r:id="rId14"/>
    <p:sldId id="524" r:id="rId15"/>
    <p:sldId id="273" r:id="rId16"/>
    <p:sldId id="265" r:id="rId17"/>
    <p:sldId id="267" r:id="rId18"/>
    <p:sldId id="269" r:id="rId19"/>
    <p:sldId id="271" r:id="rId20"/>
    <p:sldId id="279" r:id="rId21"/>
    <p:sldId id="520" r:id="rId22"/>
    <p:sldId id="280" r:id="rId23"/>
    <p:sldId id="452"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66980" autoAdjust="0"/>
  </p:normalViewPr>
  <p:slideViewPr>
    <p:cSldViewPr>
      <p:cViewPr>
        <p:scale>
          <a:sx n="75" d="100"/>
          <a:sy n="75" d="100"/>
        </p:scale>
        <p:origin x="1854"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latin typeface="+mn-lt"/>
            </a:rPr>
            <a:t>Framework</a:t>
          </a:r>
        </a:p>
      </dgm:t>
    </dgm:pt>
    <dgm:pt modelId="{5198DFA8-36D1-F44D-AF68-AD4084848E99}" type="parTrans" cxnId="{D12E44FD-305A-4144-8C3B-550DFE476F96}">
      <dgm:prSet/>
      <dgm:spPr/>
      <dgm:t>
        <a:bodyPr/>
        <a:lstStyle/>
        <a:p>
          <a:endParaRPr lang="en-US" sz="1600">
            <a:latin typeface="+mn-lt"/>
          </a:endParaRPr>
        </a:p>
      </dgm:t>
    </dgm:pt>
    <dgm:pt modelId="{8632D80F-DE03-4F44-9962-1197CE1204AF}" type="sibTrans" cxnId="{D12E44FD-305A-4144-8C3B-550DFE476F96}">
      <dgm:prSet/>
      <dgm:spPr/>
      <dgm:t>
        <a:bodyPr/>
        <a:lstStyle/>
        <a:p>
          <a:endParaRPr lang="en-US" sz="1600">
            <a:latin typeface="+mn-lt"/>
          </a:endParaRPr>
        </a:p>
      </dgm:t>
    </dgm:pt>
    <dgm:pt modelId="{81965194-7417-2644-83F5-2C235E382D05}">
      <dgm:prSet phldrT="[Text]" custT="1"/>
      <dgm:spPr/>
      <dgm:t>
        <a:bodyPr/>
        <a:lstStyle/>
        <a:p>
          <a:r>
            <a:rPr lang="en-US" sz="1600" dirty="0">
              <a:latin typeface="+mn-lt"/>
            </a:rPr>
            <a:t>Integrate</a:t>
          </a:r>
        </a:p>
      </dgm:t>
    </dgm:pt>
    <dgm:pt modelId="{C593B53B-EECE-DC4E-8315-AF31C4539C3B}" type="parTrans" cxnId="{E40B10B2-79DE-804A-ACEE-B40A23A6958F}">
      <dgm:prSet/>
      <dgm:spPr/>
      <dgm:t>
        <a:bodyPr/>
        <a:lstStyle/>
        <a:p>
          <a:endParaRPr lang="en-US" sz="1600">
            <a:latin typeface="+mn-lt"/>
          </a:endParaRPr>
        </a:p>
      </dgm:t>
    </dgm:pt>
    <dgm:pt modelId="{3332CE55-5C43-3B4E-9B10-173CD1D0379C}" type="sibTrans" cxnId="{E40B10B2-79DE-804A-ACEE-B40A23A6958F}">
      <dgm:prSet/>
      <dgm:spPr/>
      <dgm:t>
        <a:bodyPr/>
        <a:lstStyle/>
        <a:p>
          <a:endParaRPr lang="en-US" sz="1600">
            <a:latin typeface="+mn-lt"/>
          </a:endParaRPr>
        </a:p>
      </dgm:t>
    </dgm:pt>
    <dgm:pt modelId="{BC741DC8-F157-0546-B849-AFBD3582CC6F}">
      <dgm:prSet phldrT="[Text]" custT="1"/>
      <dgm:spPr/>
      <dgm:t>
        <a:bodyPr/>
        <a:lstStyle/>
        <a:p>
          <a:r>
            <a:rPr lang="en-US" sz="1600" dirty="0">
              <a:latin typeface="+mn-lt"/>
            </a:rPr>
            <a:t>Connected Methods</a:t>
          </a:r>
        </a:p>
      </dgm:t>
    </dgm:pt>
    <dgm:pt modelId="{7CB7FEBF-966C-FB42-B5AB-83D449838FDE}" type="parTrans" cxnId="{9891CE25-E017-9C4B-804B-423CDBEC19DF}">
      <dgm:prSet/>
      <dgm:spPr/>
      <dgm:t>
        <a:bodyPr/>
        <a:lstStyle/>
        <a:p>
          <a:endParaRPr lang="en-US">
            <a:latin typeface="+mn-lt"/>
          </a:endParaRPr>
        </a:p>
      </dgm:t>
    </dgm:pt>
    <dgm:pt modelId="{1499E6B0-860F-9B4A-83A8-05D2C9EF7B8D}" type="sibTrans" cxnId="{9891CE25-E017-9C4B-804B-423CDBEC19DF}">
      <dgm:prSet/>
      <dgm:spPr/>
      <dgm:t>
        <a:bodyPr/>
        <a:lstStyle/>
        <a:p>
          <a:endParaRPr lang="en-US">
            <a:latin typeface="+mn-lt"/>
          </a:endParaRPr>
        </a:p>
      </dgm:t>
    </dgm:pt>
    <dgm:pt modelId="{42C8D934-0238-9E4E-9F2F-5F647A5CCDDB}">
      <dgm:prSet phldrT="[Text]" custT="1"/>
      <dgm:spPr/>
      <dgm:t>
        <a:bodyPr/>
        <a:lstStyle/>
        <a:p>
          <a:r>
            <a:rPr lang="en-US" sz="2000" dirty="0">
              <a:latin typeface="+mn-lt"/>
            </a:rPr>
            <a:t>General class of constrained-problems</a:t>
          </a:r>
        </a:p>
      </dgm:t>
    </dgm:pt>
    <dgm:pt modelId="{608C964A-85FA-CD4A-8FC0-909D0BA8E64D}" type="parTrans" cxnId="{EDD00EF6-D676-C847-A3DF-6A202EDF9F53}">
      <dgm:prSet/>
      <dgm:spPr/>
      <dgm:t>
        <a:bodyPr/>
        <a:lstStyle/>
        <a:p>
          <a:endParaRPr lang="en-US">
            <a:latin typeface="+mn-lt"/>
          </a:endParaRPr>
        </a:p>
      </dgm:t>
    </dgm:pt>
    <dgm:pt modelId="{533CCF5C-4874-0E43-9D85-589624FF33E7}" type="sibTrans" cxnId="{EDD00EF6-D676-C847-A3DF-6A202EDF9F53}">
      <dgm:prSet/>
      <dgm:spPr/>
      <dgm:t>
        <a:bodyPr/>
        <a:lstStyle/>
        <a:p>
          <a:endParaRPr lang="en-US">
            <a:latin typeface="+mn-lt"/>
          </a:endParaRPr>
        </a:p>
      </dgm:t>
    </dgm:pt>
    <dgm:pt modelId="{EFCEF2A2-FAE3-084F-A1EB-DC9AAE4781AE}">
      <dgm:prSet phldrT="[Text]" custT="1"/>
      <dgm:spPr/>
      <dgm:t>
        <a:bodyPr/>
        <a:lstStyle/>
        <a:p>
          <a:r>
            <a:rPr lang="en-US" sz="1600" dirty="0">
              <a:latin typeface="+mn-lt"/>
              <a:cs typeface="Times New Roman" panose="02020603050405020304" pitchFamily="18" charset="0"/>
            </a:rPr>
            <a:t>NP complete problem </a:t>
          </a:r>
          <a:endParaRPr lang="en-US" sz="1600" dirty="0">
            <a:latin typeface="+mn-lt"/>
          </a:endParaRPr>
        </a:p>
      </dgm:t>
    </dgm:pt>
    <dgm:pt modelId="{238B3C6D-9BBE-9144-981E-5D0A654A34FB}" type="parTrans" cxnId="{08DDEB59-25F1-4A4C-9449-5ABD48AF323C}">
      <dgm:prSet/>
      <dgm:spPr/>
      <dgm:t>
        <a:bodyPr/>
        <a:lstStyle/>
        <a:p>
          <a:endParaRPr lang="en-US">
            <a:latin typeface="+mn-lt"/>
          </a:endParaRPr>
        </a:p>
      </dgm:t>
    </dgm:pt>
    <dgm:pt modelId="{4CF54AB9-791A-E445-BB45-47AB479EF2B6}" type="sibTrans" cxnId="{08DDEB59-25F1-4A4C-9449-5ABD48AF323C}">
      <dgm:prSet/>
      <dgm:spPr/>
      <dgm:t>
        <a:bodyPr/>
        <a:lstStyle/>
        <a:p>
          <a:endParaRPr lang="en-US">
            <a:latin typeface="+mn-lt"/>
          </a:endParaRPr>
        </a:p>
      </dgm:t>
    </dgm:pt>
    <dgm:pt modelId="{D9D86F94-E409-394E-A349-40F1755EF3DC}">
      <dgm:prSet phldrT="[Text]" custT="1"/>
      <dgm:spPr/>
      <dgm:t>
        <a:bodyPr/>
        <a:lstStyle/>
        <a:p>
          <a:r>
            <a:rPr lang="en-US" sz="1600" dirty="0">
              <a:latin typeface="+mn-lt"/>
              <a:cs typeface="Times New Roman" panose="02020603050405020304" pitchFamily="18" charset="0"/>
            </a:rPr>
            <a:t>5!=120, 10! = 3.6M+; 14!=87B+; 15!=</a:t>
          </a:r>
          <a:r>
            <a:rPr lang="en-US" sz="1600" b="0" i="0" dirty="0">
              <a:latin typeface="+mn-lt"/>
              <a:cs typeface="Times New Roman" panose="02020603050405020304" pitchFamily="18" charset="0"/>
            </a:rPr>
            <a:t>1.3076744e+12</a:t>
          </a:r>
          <a:endParaRPr lang="en-US" sz="1600" dirty="0">
            <a:latin typeface="+mn-lt"/>
          </a:endParaRPr>
        </a:p>
      </dgm:t>
    </dgm:pt>
    <dgm:pt modelId="{8F0BE8F8-564D-9C44-AD2E-1C730762AB85}" type="parTrans" cxnId="{4F5FD831-F78B-9547-AAE2-DE03DC615656}">
      <dgm:prSet/>
      <dgm:spPr/>
      <dgm:t>
        <a:bodyPr/>
        <a:lstStyle/>
        <a:p>
          <a:endParaRPr lang="en-US">
            <a:latin typeface="+mn-lt"/>
          </a:endParaRPr>
        </a:p>
      </dgm:t>
    </dgm:pt>
    <dgm:pt modelId="{F7136FA0-B907-6D47-A637-8FC84AA1766F}" type="sibTrans" cxnId="{4F5FD831-F78B-9547-AAE2-DE03DC615656}">
      <dgm:prSet/>
      <dgm:spPr/>
      <dgm:t>
        <a:bodyPr/>
        <a:lstStyle/>
        <a:p>
          <a:endParaRPr lang="en-US">
            <a:latin typeface="+mn-lt"/>
          </a:endParaRPr>
        </a:p>
      </dgm:t>
    </dgm:pt>
    <dgm:pt modelId="{B51B0717-9CFD-7548-A2AC-C94BC72485D9}">
      <dgm:prSet phldrT="[Text]" custT="1"/>
      <dgm:spPr/>
      <dgm:t>
        <a:bodyPr/>
        <a:lstStyle/>
        <a:p>
          <a:r>
            <a:rPr lang="en-US" sz="1600" dirty="0">
              <a:latin typeface="+mn-lt"/>
            </a:rPr>
            <a:t>Floor</a:t>
          </a:r>
        </a:p>
      </dgm:t>
    </dgm:pt>
    <dgm:pt modelId="{BF4ECE17-6956-4D41-A678-65DB14D74FB3}" type="parTrans" cxnId="{7C5D2191-8318-FC46-858D-92CFBCA2E9A7}">
      <dgm:prSet/>
      <dgm:spPr/>
      <dgm:t>
        <a:bodyPr/>
        <a:lstStyle/>
        <a:p>
          <a:endParaRPr lang="en-US">
            <a:latin typeface="+mn-lt"/>
          </a:endParaRPr>
        </a:p>
      </dgm:t>
    </dgm:pt>
    <dgm:pt modelId="{BE72AFB4-2026-9F42-B328-5D3988CCEEB2}" type="sibTrans" cxnId="{7C5D2191-8318-FC46-858D-92CFBCA2E9A7}">
      <dgm:prSet/>
      <dgm:spPr/>
      <dgm:t>
        <a:bodyPr/>
        <a:lstStyle/>
        <a:p>
          <a:endParaRPr lang="en-US">
            <a:latin typeface="+mn-lt"/>
          </a:endParaRPr>
        </a:p>
      </dgm:t>
    </dgm:pt>
    <dgm:pt modelId="{BF62E627-638F-424C-8927-EC7021EF36E7}">
      <dgm:prSet phldrT="[Text]" custT="1"/>
      <dgm:spPr/>
      <dgm:t>
        <a:bodyPr/>
        <a:lstStyle/>
        <a:p>
          <a:r>
            <a:rPr lang="en-US" sz="1600" dirty="0">
              <a:latin typeface="+mn-lt"/>
            </a:rPr>
            <a:t>Site</a:t>
          </a:r>
        </a:p>
      </dgm:t>
    </dgm:pt>
    <dgm:pt modelId="{074F78A8-981A-9A4C-98F4-96B6AB08EA65}" type="parTrans" cxnId="{54539E9B-103C-7345-8FF7-F7D2C9CCB737}">
      <dgm:prSet/>
      <dgm:spPr/>
      <dgm:t>
        <a:bodyPr/>
        <a:lstStyle/>
        <a:p>
          <a:endParaRPr lang="en-US">
            <a:latin typeface="+mn-lt"/>
          </a:endParaRPr>
        </a:p>
      </dgm:t>
    </dgm:pt>
    <dgm:pt modelId="{2CB65E90-0DB7-6E44-BD5F-E11BD65BEFD5}" type="sibTrans" cxnId="{54539E9B-103C-7345-8FF7-F7D2C9CCB737}">
      <dgm:prSet/>
      <dgm:spPr/>
      <dgm:t>
        <a:bodyPr/>
        <a:lstStyle/>
        <a:p>
          <a:endParaRPr lang="en-US">
            <a:latin typeface="+mn-lt"/>
          </a:endParaRPr>
        </a:p>
      </dgm:t>
    </dgm:pt>
    <dgm:pt modelId="{32683FD6-1C59-F947-8DCE-EF7C0AFDCF03}">
      <dgm:prSet phldrT="[Text]" custT="1"/>
      <dgm:spPr/>
      <dgm:t>
        <a:bodyPr/>
        <a:lstStyle/>
        <a:p>
          <a:r>
            <a:rPr lang="en-US" sz="1600" dirty="0">
              <a:latin typeface="+mn-lt"/>
            </a:rPr>
            <a:t>City-Blocks</a:t>
          </a:r>
        </a:p>
      </dgm:t>
    </dgm:pt>
    <dgm:pt modelId="{88FF9F44-21A2-3244-9B4B-62887C3A471E}" type="parTrans" cxnId="{D153DD89-FEF9-4F44-81F1-338A378838FF}">
      <dgm:prSet/>
      <dgm:spPr/>
      <dgm:t>
        <a:bodyPr/>
        <a:lstStyle/>
        <a:p>
          <a:endParaRPr lang="en-US">
            <a:latin typeface="+mn-lt"/>
          </a:endParaRPr>
        </a:p>
      </dgm:t>
    </dgm:pt>
    <dgm:pt modelId="{AE3D02B1-2A8E-4F48-8581-317E6FBF56F3}" type="sibTrans" cxnId="{D153DD89-FEF9-4F44-81F1-338A378838FF}">
      <dgm:prSet/>
      <dgm:spPr/>
      <dgm:t>
        <a:bodyPr/>
        <a:lstStyle/>
        <a:p>
          <a:endParaRPr lang="en-US">
            <a:latin typeface="+mn-lt"/>
          </a:endParaRPr>
        </a:p>
      </dgm:t>
    </dgm:pt>
    <dgm:pt modelId="{8CAA2C5B-2170-C541-88BA-BAC747A7BB00}">
      <dgm:prSet phldrT="[Text]" custT="1"/>
      <dgm:spPr/>
      <dgm:t>
        <a:bodyPr/>
        <a:lstStyle/>
        <a:p>
          <a:r>
            <a:rPr lang="en-US" sz="2000" dirty="0">
              <a:latin typeface="+mn-lt"/>
            </a:rPr>
            <a:t>Employed in numerous design processes, across scales</a:t>
          </a:r>
        </a:p>
      </dgm:t>
    </dgm:pt>
    <dgm:pt modelId="{0CA97B69-3744-0347-A726-CCD6CB10D315}" type="sibTrans" cxnId="{8CB3A959-76F7-534D-8780-68E6C33CA200}">
      <dgm:prSet/>
      <dgm:spPr/>
      <dgm:t>
        <a:bodyPr/>
        <a:lstStyle/>
        <a:p>
          <a:endParaRPr lang="en-US">
            <a:latin typeface="+mn-lt"/>
          </a:endParaRPr>
        </a:p>
      </dgm:t>
    </dgm:pt>
    <dgm:pt modelId="{6A9875DE-294F-8648-81F6-6C1D7F9F20A6}" type="parTrans" cxnId="{8CB3A959-76F7-534D-8780-68E6C33CA200}">
      <dgm:prSet/>
      <dgm:spPr/>
      <dgm:t>
        <a:bodyPr/>
        <a:lstStyle/>
        <a:p>
          <a:endParaRPr lang="en-US">
            <a:latin typeface="+mn-lt"/>
          </a:endParaRPr>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3"/>
      <dgm:spPr/>
    </dgm:pt>
    <dgm:pt modelId="{C4ECE6C7-C3F4-2640-BCEE-B242500728E0}" type="pres">
      <dgm:prSet presAssocID="{35F967AE-5E62-F041-B9E3-479C7D00BC5C}" presName="entireBox" presStyleLbl="node1" presStyleIdx="0" presStyleCnt="3"/>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7">
        <dgm:presLayoutVars>
          <dgm:bulletEnabled val="1"/>
        </dgm:presLayoutVars>
      </dgm:prSet>
      <dgm:spPr/>
    </dgm:pt>
    <dgm:pt modelId="{44DCF20B-978B-6E48-B3BA-A073FFD895AE}" type="pres">
      <dgm:prSet presAssocID="{BC741DC8-F157-0546-B849-AFBD3582CC6F}" presName="childTextBox" presStyleLbl="fgAccFollowNode1" presStyleIdx="1" presStyleCnt="7">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3"/>
      <dgm:spPr/>
    </dgm:pt>
    <dgm:pt modelId="{7CCFCA13-21F6-3046-86E2-CAC2C60A33F9}" type="pres">
      <dgm:prSet presAssocID="{8CAA2C5B-2170-C541-88BA-BAC747A7BB00}" presName="arrow" presStyleLbl="node1" presStyleIdx="1" presStyleCnt="3"/>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7">
        <dgm:presLayoutVars>
          <dgm:bulletEnabled val="1"/>
        </dgm:presLayoutVars>
      </dgm:prSet>
      <dgm:spPr/>
    </dgm:pt>
    <dgm:pt modelId="{D25AF9D7-F716-5E40-8249-2DB895232B3F}" type="pres">
      <dgm:prSet presAssocID="{BF62E627-638F-424C-8927-EC7021EF36E7}" presName="childTextArrow" presStyleLbl="fgAccFollowNode1" presStyleIdx="3" presStyleCnt="7">
        <dgm:presLayoutVars>
          <dgm:bulletEnabled val="1"/>
        </dgm:presLayoutVars>
      </dgm:prSet>
      <dgm:spPr/>
    </dgm:pt>
    <dgm:pt modelId="{B1E6E792-F611-404D-BB53-8DBD4A937447}" type="pres">
      <dgm:prSet presAssocID="{32683FD6-1C59-F947-8DCE-EF7C0AFDCF03}" presName="childTextArrow" presStyleLbl="fgAccFollowNode1" presStyleIdx="4" presStyleCnt="7">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1" presStyleCnt="3"/>
      <dgm:spPr/>
    </dgm:pt>
    <dgm:pt modelId="{CC9A52A4-5F7A-7744-995B-890CE482F7B9}" type="pres">
      <dgm:prSet presAssocID="{42C8D934-0238-9E4E-9F2F-5F647A5CCDDB}" presName="arrow" presStyleLbl="node1" presStyleIdx="2" presStyleCnt="3"/>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5" presStyleCnt="7">
        <dgm:presLayoutVars>
          <dgm:bulletEnabled val="1"/>
        </dgm:presLayoutVars>
      </dgm:prSet>
      <dgm:spPr/>
    </dgm:pt>
    <dgm:pt modelId="{60FA967F-DFC6-7B46-8C66-395381CCEF71}" type="pres">
      <dgm:prSet presAssocID="{D9D86F94-E409-394E-A349-40F1755EF3DC}" presName="childTextArrow" presStyleLbl="fgAccFollowNode1" presStyleIdx="6" presStyleCnt="7">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1"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2"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FAA277-0EA7-9845-B031-17B64D9C4EB4}" type="presParOf" srcId="{09A34111-6011-C443-828D-B7F8A3DE386A}" destId="{58D4345B-8A4D-4D4F-9138-91506D280CAE}" srcOrd="3" destOrd="0" presId="urn:microsoft.com/office/officeart/2005/8/layout/process4"/>
    <dgm:cxn modelId="{817905E3-D5C0-DB4E-8BF7-F0623AB65AC8}" type="presParOf" srcId="{09A34111-6011-C443-828D-B7F8A3DE386A}" destId="{CEF995E8-1504-2A4A-8B20-631CDAA45A8E}" srcOrd="4"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latin typeface="+mn-lt"/>
            </a:rPr>
            <a:t>Collection of 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EC9E5F60-69BB-464C-9D0C-158F14C5A829}">
      <dgm:prSet phldrT="[Text]" custT="1"/>
      <dgm:spPr/>
      <dgm:t>
        <a:bodyPr/>
        <a:lstStyle/>
        <a:p>
          <a:pPr>
            <a:lnSpc>
              <a:spcPct val="100000"/>
            </a:lnSpc>
          </a:pPr>
          <a:r>
            <a:rPr lang="en-US" sz="1600" dirty="0">
              <a:latin typeface="+mn-lt"/>
            </a:rPr>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600" dirty="0">
              <a:latin typeface="+mn-lt"/>
            </a:rPr>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Algebraic forms + Reinforcement Learning</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600" dirty="0">
              <a:latin typeface="+mn-lt"/>
              <a:cs typeface="Times New Roman" panose="02020603050405020304" pitchFamily="18" charset="0"/>
            </a:rPr>
            <a:t>Generalize geometric formulation</a:t>
          </a: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712BD097-2D09-4635-9586-B74F42447425}">
      <dgm:prSet phldrT="[Text]" custT="1"/>
      <dgm:spPr/>
      <dgm:t>
        <a:bodyPr/>
        <a:lstStyle/>
        <a:p>
          <a:pPr>
            <a:buNone/>
          </a:pPr>
          <a:r>
            <a:rPr lang="en-US" sz="1600" dirty="0">
              <a:latin typeface="+mn-lt"/>
              <a:cs typeface="Times New Roman" panose="02020603050405020304" pitchFamily="18" charset="0"/>
            </a:rPr>
            <a:t>Simulate Data</a:t>
          </a:r>
        </a:p>
      </dgm:t>
    </dgm:pt>
    <dgm:pt modelId="{230B7F69-40ED-487C-A6F3-B2950CD4B4D3}" type="parTrans" cxnId="{EF8409B5-F723-4092-A6D7-00F951377CD4}">
      <dgm:prSet/>
      <dgm:spPr/>
      <dgm:t>
        <a:bodyPr/>
        <a:lstStyle/>
        <a:p>
          <a:endParaRPr lang="en-US"/>
        </a:p>
      </dgm:t>
    </dgm:pt>
    <dgm:pt modelId="{4F5B6CEF-C08A-4C4C-9E2F-8310D12F422D}" type="sibTrans" cxnId="{EF8409B5-F723-4092-A6D7-00F951377CD4}">
      <dgm:prSet/>
      <dgm:spPr/>
      <dgm:t>
        <a:bodyPr/>
        <a:lstStyle/>
        <a:p>
          <a:endParaRPr lang="en-US"/>
        </a:p>
      </dgm:t>
    </dgm:pt>
    <dgm:pt modelId="{9D6C21CD-39DE-4898-A6DD-83969507F8C1}">
      <dgm:prSet phldrT="[Text]" custT="1"/>
      <dgm:spPr/>
      <dgm:t>
        <a:bodyPr/>
        <a:lstStyle/>
        <a:p>
          <a:pPr>
            <a:buNone/>
          </a:pPr>
          <a:r>
            <a:rPr lang="en-US" sz="1600" dirty="0">
              <a:latin typeface="+mn-lt"/>
              <a:cs typeface="Times New Roman" panose="02020603050405020304" pitchFamily="18" charset="0"/>
            </a:rPr>
            <a:t>practically impossible to collect data before design</a:t>
          </a:r>
        </a:p>
      </dgm:t>
    </dgm:pt>
    <dgm:pt modelId="{C5D1753E-268C-4A31-8714-8582175D6176}" type="parTrans" cxnId="{4F9B2DDE-FDAE-4ADD-BE13-99DD1431A8AB}">
      <dgm:prSet/>
      <dgm:spPr/>
      <dgm:t>
        <a:bodyPr/>
        <a:lstStyle/>
        <a:p>
          <a:endParaRPr lang="en-US"/>
        </a:p>
      </dgm:t>
    </dgm:pt>
    <dgm:pt modelId="{0398B342-2CE9-4159-B3F6-708E0C18BC1D}" type="sibTrans" cxnId="{4F9B2DDE-FDAE-4ADD-BE13-99DD1431A8AB}">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2"/>
      <dgm:spPr/>
    </dgm:pt>
    <dgm:pt modelId="{8DB7316E-C0B7-456A-AC56-3D4ED74CBD3F}" type="pres">
      <dgm:prSet presAssocID="{714E9F9E-67CB-4DF7-8C98-FE9BC2716E3E}" presName="entireBox" presStyleLbl="node1" presStyleIdx="0" presStyleCnt="2"/>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19B34CBB-AA5C-41B9-B2C8-E5475C263BB0}" type="pres">
      <dgm:prSet presAssocID="{712BD097-2D09-4635-9586-B74F42447425}" presName="childTextBox" presStyleLbl="fgAccFollowNode1" presStyleIdx="1" presStyleCnt="5">
        <dgm:presLayoutVars>
          <dgm:bulletEnabled val="1"/>
        </dgm:presLayoutVars>
      </dgm:prSet>
      <dgm:spPr/>
    </dgm:pt>
    <dgm:pt modelId="{D1C0825D-C1B4-4045-A02E-88CB41FFC8B1}" type="pres">
      <dgm:prSet presAssocID="{9D6C21CD-39DE-4898-A6DD-83969507F8C1}" presName="childTextBox" presStyleLbl="fgAccFollowNode1" presStyleIdx="2"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2"/>
      <dgm:spPr/>
    </dgm:pt>
    <dgm:pt modelId="{68E73E7B-7ED6-CF40-8415-70F1D6EE8FFD}" type="pres">
      <dgm:prSet presAssocID="{E41A1682-2E5E-8044-818B-0445BE1EB93C}" presName="arrow" presStyleLbl="node1" presStyleIdx="1" presStyleCnt="2"/>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3" presStyleCnt="5">
        <dgm:presLayoutVars>
          <dgm:bulletEnabled val="1"/>
        </dgm:presLayoutVars>
      </dgm:prSet>
      <dgm:spPr/>
    </dgm:pt>
    <dgm:pt modelId="{15326301-BDBE-B646-97DC-2DAC1C1F060B}" type="pres">
      <dgm:prSet presAssocID="{E8DC4B9C-B571-564B-A4D0-F210DCDB2E1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14B6412-A221-46A3-A265-F1642A48CDCC}" type="presOf" srcId="{712BD097-2D09-4635-9586-B74F42447425}" destId="{19B34CBB-AA5C-41B9-B2C8-E5475C263BB0}" srcOrd="0" destOrd="0" presId="urn:microsoft.com/office/officeart/2005/8/layout/process4"/>
    <dgm:cxn modelId="{F5438F25-5FBF-664B-A608-E5D389C0D5F2}" type="presOf" srcId="{EC9E5F60-69BB-464C-9D0C-158F14C5A829}" destId="{E56E898F-3331-4741-9CB4-0F82A96BC8CC}" srcOrd="0" destOrd="0" presId="urn:microsoft.com/office/officeart/2005/8/layout/process4"/>
    <dgm:cxn modelId="{64C9F429-BCB6-436A-8843-678B4755276A}" type="presOf" srcId="{9D6C21CD-39DE-4898-A6DD-83969507F8C1}" destId="{D1C0825D-C1B4-4045-A02E-88CB41FFC8B1}" srcOrd="0"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0" destOrd="0" parTransId="{B320DE57-F478-5046-857C-5E3569CA1E37}" sibTransId="{8B8C7AED-6C13-3347-98B2-F53AD319E565}"/>
    <dgm:cxn modelId="{ACDFDB9D-AB18-D448-BC42-194775966FC6}" srcId="{E41A1682-2E5E-8044-818B-0445BE1EB93C}" destId="{E8DC4B9C-B571-564B-A4D0-F210DCDB2E1A}" srcOrd="1" destOrd="0" parTransId="{B6DBDEBC-C36A-D041-B816-06ABD0D232A3}" sibTransId="{67B4C877-D5BB-6240-9003-9DFA16ABFA4B}"/>
    <dgm:cxn modelId="{EF8409B5-F723-4092-A6D7-00F951377CD4}" srcId="{714E9F9E-67CB-4DF7-8C98-FE9BC2716E3E}" destId="{712BD097-2D09-4635-9586-B74F42447425}" srcOrd="1" destOrd="0" parTransId="{230B7F69-40ED-487C-A6F3-B2950CD4B4D3}" sibTransId="{4F5B6CEF-C08A-4C4C-9E2F-8310D12F422D}"/>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1"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4F9B2DDE-FDAE-4ADD-BE13-99DD1431A8AB}" srcId="{714E9F9E-67CB-4DF7-8C98-FE9BC2716E3E}" destId="{9D6C21CD-39DE-4898-A6DD-83969507F8C1}" srcOrd="2" destOrd="0" parTransId="{C5D1753E-268C-4A31-8714-8582175D6176}" sibTransId="{0398B342-2CE9-4159-B3F6-708E0C18BC1D}"/>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F0763254-A720-4EAE-984F-C4830C89D5A7}" type="presParOf" srcId="{3C4A501F-53FC-41E4-AFD3-04413B454785}" destId="{19B34CBB-AA5C-41B9-B2C8-E5475C263BB0}" srcOrd="1" destOrd="0" presId="urn:microsoft.com/office/officeart/2005/8/layout/process4"/>
    <dgm:cxn modelId="{A8D3787A-BA6A-4448-AA36-BBE7B3917202}" type="presParOf" srcId="{3C4A501F-53FC-41E4-AFD3-04413B454785}" destId="{D1C0825D-C1B4-4045-A02E-88CB41FFC8B1}" srcOrd="2"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Agent</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sz="1600"/>
        </a:p>
      </dgm:t>
    </dgm:pt>
    <dgm:pt modelId="{DAA87ABA-E490-484F-B77F-AEB3223D4377}" type="sibTrans" cxnId="{7B4D5406-7D74-4DD0-863A-5803D635A31F}">
      <dgm:prSet/>
      <dgm:spPr/>
      <dgm:t>
        <a:bodyPr/>
        <a:lstStyle/>
        <a:p>
          <a:endParaRPr lang="en-US" sz="1600"/>
        </a:p>
      </dgm:t>
    </dgm:pt>
    <dgm:pt modelId="{79D7695B-F11D-4ACD-81D3-25E4CA692A4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sz="1600"/>
        </a:p>
      </dgm:t>
    </dgm:pt>
    <dgm:pt modelId="{4E036D64-A81D-43A7-8A25-B4804820C123}" type="sibTrans" cxnId="{4C504612-8C26-4989-A8D6-6CFF04992698}">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Environment</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X="27037" custLinFactNeighborX="10000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4">
        <dgm:presLayoutVars>
          <dgm:bulletEnabled val="1"/>
        </dgm:presLayoutVars>
      </dgm:prSet>
      <dgm:spPr/>
    </dgm:pt>
    <dgm:pt modelId="{51020830-5C60-654B-BA2F-5B978B006AE0}" type="pres">
      <dgm:prSet presAssocID="{63C718D2-6C9B-514D-BA7C-20E3A7A0EC11}" presName="aSpace2" presStyleCnt="0"/>
      <dgm:spPr/>
    </dgm:pt>
    <dgm:pt modelId="{448A36FC-09AF-E74A-A333-84323F7D460F}" type="pres">
      <dgm:prSet presAssocID="{D25C68DA-EAED-5540-8931-5CAB0537891F}" presName="childNode" presStyleLbl="node1" presStyleIdx="1" presStyleCnt="4">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2" presStyleCnt="4">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3" presStyleCnt="4">
        <dgm:presLayoutVars>
          <dgm:bulletEnabled val="1"/>
        </dgm:presLayoutVars>
      </dgm:prSet>
      <dgm:spPr/>
    </dgm:pt>
  </dgm:ptLst>
  <dgm:cxnLst>
    <dgm:cxn modelId="{7B4D5406-7D74-4DD0-863A-5803D635A31F}" srcId="{C8D87B93-D958-D446-9F24-4FDFA9630B7D}" destId="{7BE85009-947F-4869-8A6F-B4B119C116E1}" srcOrd="2" destOrd="0" parTransId="{71F72A26-9505-4A48-B375-3B7997D41862}" sibTransId="{DAA87ABA-E490-484F-B77F-AEB3223D4377}"/>
    <dgm:cxn modelId="{4C504612-8C26-4989-A8D6-6CFF04992698}" srcId="{C8D87B93-D958-D446-9F24-4FDFA9630B7D}" destId="{79D7695B-F11D-4ACD-81D3-25E4CA692A41}" srcOrd="3"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1"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94D3C608-07B0-9F4C-9712-C5CEA49CC7A6}" type="presParOf" srcId="{FAA61924-1259-8B45-BF1D-85879F6AB303}" destId="{448A36FC-09AF-E74A-A333-84323F7D460F}" srcOrd="2" destOrd="0" presId="urn:microsoft.com/office/officeart/2005/8/layout/lProcess2"/>
    <dgm:cxn modelId="{40B23DEC-A304-4864-9D84-9AB2A28BDE7F}" type="presParOf" srcId="{FAA61924-1259-8B45-BF1D-85879F6AB303}" destId="{AD520216-2CF8-4791-9633-5FF0180CC606}" srcOrd="3" destOrd="0" presId="urn:microsoft.com/office/officeart/2005/8/layout/lProcess2"/>
    <dgm:cxn modelId="{7D9C4F05-8122-4EDE-8971-F632E31AF4A2}" type="presParOf" srcId="{FAA61924-1259-8B45-BF1D-85879F6AB303}" destId="{8A820B06-3EA7-4900-AD76-4C6A456064E9}" srcOrd="4" destOrd="0" presId="urn:microsoft.com/office/officeart/2005/8/layout/lProcess2"/>
    <dgm:cxn modelId="{47A62C53-5D5F-4F6F-8416-9F1850E65017}" type="presParOf" srcId="{FAA61924-1259-8B45-BF1D-85879F6AB303}" destId="{21E58D30-C14F-4FEE-98D0-D275E2934C0B}" srcOrd="5" destOrd="0" presId="urn:microsoft.com/office/officeart/2005/8/layout/lProcess2"/>
    <dgm:cxn modelId="{E3ABF471-9337-40EE-81F6-1C99246BE276}" type="presParOf" srcId="{FAA61924-1259-8B45-BF1D-85879F6AB303}" destId="{49998E35-626E-4C35-BF94-7EFF8FE5E62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8D642A9E-D464-4EDE-99C4-765477F8D305}">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sz="1600"/>
        </a:p>
      </dgm:t>
    </dgm:pt>
    <dgm:pt modelId="{CC6F602A-7E8B-4A90-B118-AE72658BFA2F}" type="sibTrans" cxnId="{A8F6CB6D-00E5-4EB1-90EB-3900C317E970}">
      <dgm:prSet/>
      <dgm:spPr/>
      <dgm:t>
        <a:bodyPr/>
        <a:lstStyle/>
        <a:p>
          <a:endParaRPr lang="en-US" sz="1600"/>
        </a:p>
      </dgm:t>
    </dgm:pt>
    <dgm:pt modelId="{37B14872-66AE-4918-86E4-94B9548B94C8}">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sz="1600"/>
        </a:p>
      </dgm:t>
    </dgm:pt>
    <dgm:pt modelId="{EE1107BA-16B0-48F4-9A47-D684AE32B9E4}" type="sibTrans" cxnId="{AD1E943B-C597-4A2D-914F-0739307CAD89}">
      <dgm:prSet/>
      <dgm:spPr/>
      <dgm:t>
        <a:bodyPr/>
        <a:lstStyle/>
        <a:p>
          <a:endParaRPr lang="en-US" sz="1600"/>
        </a:p>
      </dgm:t>
    </dgm:pt>
    <dgm:pt modelId="{1B0C4EF1-49A0-4344-A802-319A03746C89}">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Q-Learning</a:t>
          </a:r>
        </a:p>
      </dgm:t>
    </dgm:pt>
    <dgm:pt modelId="{4692337B-FB0D-4378-A3FD-25CE70DBA9E2}" type="parTrans" cxnId="{74D0D64A-CBD4-4FD2-9544-0F180F6604CD}">
      <dgm:prSet/>
      <dgm:spPr/>
      <dgm:t>
        <a:bodyPr/>
        <a:lstStyle/>
        <a:p>
          <a:endParaRPr lang="en-US" sz="1600"/>
        </a:p>
      </dgm:t>
    </dgm:pt>
    <dgm:pt modelId="{F4A020D4-1478-412F-A7E8-4E7C205768A4}" type="sibTrans" cxnId="{74D0D64A-CBD4-4FD2-9544-0F180F6604CD}">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Methods</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11616"/>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C71EEC0D-32FE-4897-B72B-71318EA91ADD}" type="pres">
      <dgm:prSet presAssocID="{8D642A9E-D464-4EDE-99C4-765477F8D305}" presName="childNode" presStyleLbl="node1" presStyleIdx="0" presStyleCnt="3">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1" presStyleCnt="3">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2" presStyleCnt="3">
        <dgm:presLayoutVars>
          <dgm:bulletEnabled val="1"/>
        </dgm:presLayoutVars>
      </dgm:prSet>
      <dgm:spPr/>
    </dgm:pt>
  </dgm:ptLst>
  <dgm:cxnLst>
    <dgm:cxn modelId="{AD1E943B-C597-4A2D-914F-0739307CAD89}" srcId="{C8D87B93-D958-D446-9F24-4FDFA9630B7D}" destId="{37B14872-66AE-4918-86E4-94B9548B94C8}" srcOrd="1" destOrd="0" parTransId="{CF5F32C1-249A-43E0-9AD5-66D16968BBCD}" sibTransId="{EE1107BA-16B0-48F4-9A47-D684AE32B9E4}"/>
    <dgm:cxn modelId="{74D0D64A-CBD4-4FD2-9544-0F180F6604CD}" srcId="{C8D87B93-D958-D446-9F24-4FDFA9630B7D}" destId="{1B0C4EF1-49A0-4344-A802-319A03746C89}" srcOrd="2" destOrd="0" parTransId="{4692337B-FB0D-4378-A3FD-25CE70DBA9E2}" sibTransId="{F4A020D4-1478-412F-A7E8-4E7C205768A4}"/>
    <dgm:cxn modelId="{A8F6CB6D-00E5-4EB1-90EB-3900C317E970}" srcId="{C8D87B93-D958-D446-9F24-4FDFA9630B7D}" destId="{8D642A9E-D464-4EDE-99C4-765477F8D305}" srcOrd="0"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668BEBD6-ADCA-4F03-8C60-1BB62D019505}" type="presParOf" srcId="{FAA61924-1259-8B45-BF1D-85879F6AB303}" destId="{C71EEC0D-32FE-4897-B72B-71318EA91ADD}" srcOrd="0" destOrd="0" presId="urn:microsoft.com/office/officeart/2005/8/layout/lProcess2"/>
    <dgm:cxn modelId="{94CAA587-41E5-4B39-AE75-4E9F977172AA}" type="presParOf" srcId="{FAA61924-1259-8B45-BF1D-85879F6AB303}" destId="{DEDB6542-FC1D-4392-862F-229530DC7728}" srcOrd="1" destOrd="0" presId="urn:microsoft.com/office/officeart/2005/8/layout/lProcess2"/>
    <dgm:cxn modelId="{2CBD932A-AA5C-48AD-A4C5-BDAC6E08F5AA}" type="presParOf" srcId="{FAA61924-1259-8B45-BF1D-85879F6AB303}" destId="{80E18D64-687F-4C7D-9952-2D53836C25D4}" srcOrd="2" destOrd="0" presId="urn:microsoft.com/office/officeart/2005/8/layout/lProcess2"/>
    <dgm:cxn modelId="{B10DED33-5513-406A-8BED-1C24447DB859}" type="presParOf" srcId="{FAA61924-1259-8B45-BF1D-85879F6AB303}" destId="{6044BA31-606D-4A79-9440-D7CE13A216F7}" srcOrd="3" destOrd="0" presId="urn:microsoft.com/office/officeart/2005/8/layout/lProcess2"/>
    <dgm:cxn modelId="{618C4900-2305-46A1-9E1E-3B6AF1D8B1CF}" type="presParOf" srcId="{FAA61924-1259-8B45-BF1D-85879F6AB303}" destId="{A46785FA-7939-4442-81F8-87B0A1247D7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1800" b="1" u="sng" dirty="0"/>
            <a:t>Models </a:t>
          </a:r>
          <a:r>
            <a:rPr lang="en-US" sz="1800" b="1" u="none" dirty="0"/>
            <a:t>(M</a:t>
          </a:r>
          <a:r>
            <a:rPr lang="en-US" sz="1800" b="1" u="none" baseline="-25000" dirty="0"/>
            <a:t>0-n</a:t>
          </a:r>
          <a:r>
            <a:rPr lang="en-US" sz="18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71180"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X="162824" custScaleY="42866" custLinFactNeighborX="38936" custLinFactNeighborY="38098">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endParaRPr lang="en-US" sz="2000" dirty="0"/>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600" dirty="0"/>
            <a:t>Integrated data structures</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6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1"/>
      <dgm:spPr/>
    </dgm:pt>
    <dgm:pt modelId="{C4ECE6C7-C3F4-2640-BCEE-B242500728E0}" type="pres">
      <dgm:prSet presAssocID="{35F967AE-5E62-F041-B9E3-479C7D00BC5C}" presName="entireBox" presStyleLbl="node1" presStyleIdx="0" presStyleCnt="1"/>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2">
        <dgm:presLayoutVars>
          <dgm:bulletEnabled val="1"/>
        </dgm:presLayoutVars>
      </dgm:prSet>
      <dgm:spPr/>
    </dgm:pt>
    <dgm:pt modelId="{44DCF20B-978B-6E48-B3BA-A073FFD895AE}" type="pres">
      <dgm:prSet presAssocID="{BC741DC8-F157-0546-B849-AFBD3582CC6F}" presName="childTextBox" presStyleLbl="fgAccFollowNode1" presStyleIdx="1" presStyleCnt="2">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5BDC8631-A137-2A4C-AEFF-BC13683B70C9}" type="presOf" srcId="{663C052B-E393-C549-94B7-D07CF78AC038}" destId="{09A34111-6011-C443-828D-B7F8A3DE386A}"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018A63C7-7356-734D-A9B5-A743FA01C067}" type="presOf" srcId="{81965194-7417-2644-83F5-2C235E382D05}" destId="{3C429F99-81E6-A543-8A4B-332D2507806F}"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D12E44FD-305A-4144-8C3B-550DFE476F96}" srcId="{663C052B-E393-C549-94B7-D07CF78AC038}" destId="{35F967AE-5E62-F041-B9E3-479C7D00BC5C}" srcOrd="0"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endParaRPr lang="en-US" sz="2000" dirty="0"/>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600" dirty="0"/>
            <a:t>Explicit Design Process</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4ADE178F-B302-42D3-A0E6-49B3693ED568}">
      <dgm:prSet phldrT="[Text]" custT="1"/>
      <dgm:spPr/>
      <dgm:t>
        <a:bodyPr/>
        <a:lstStyle/>
        <a:p>
          <a:r>
            <a:rPr lang="en-US" sz="1600" dirty="0"/>
            <a:t>Exploration</a:t>
          </a:r>
        </a:p>
      </dgm:t>
    </dgm:pt>
    <dgm:pt modelId="{BE56C37E-3F5C-4BF4-9539-C3F43AFC3237}" type="parTrans" cxnId="{9532EC4D-35E0-40E5-82D1-5A628007E3D5}">
      <dgm:prSet/>
      <dgm:spPr/>
      <dgm:t>
        <a:bodyPr/>
        <a:lstStyle/>
        <a:p>
          <a:endParaRPr lang="en-US"/>
        </a:p>
      </dgm:t>
    </dgm:pt>
    <dgm:pt modelId="{D907AA7D-070D-4BB1-9C31-D3E08C576DF4}" type="sibTrans" cxnId="{9532EC4D-35E0-40E5-82D1-5A628007E3D5}">
      <dgm:prSet/>
      <dgm:spPr/>
      <dgm:t>
        <a:bodyPr/>
        <a:lstStyle/>
        <a:p>
          <a:endParaRPr lang="en-US"/>
        </a:p>
      </dgm:t>
    </dgm:pt>
    <dgm:pt modelId="{4BF38483-0148-4A49-83BA-96712AC1F66B}">
      <dgm:prSet phldrT="[Text]" custT="1"/>
      <dgm:spPr/>
      <dgm:t>
        <a:bodyPr/>
        <a:lstStyle/>
        <a:p>
          <a:r>
            <a:rPr lang="en-US" sz="1600" dirty="0"/>
            <a:t>Semi-automation</a:t>
          </a:r>
        </a:p>
      </dgm:t>
    </dgm:pt>
    <dgm:pt modelId="{B66A4A02-C40D-40E3-AB31-7B602FF085E5}" type="parTrans" cxnId="{E50860CC-16BA-47ED-92F4-E97856713CB2}">
      <dgm:prSet/>
      <dgm:spPr/>
      <dgm:t>
        <a:bodyPr/>
        <a:lstStyle/>
        <a:p>
          <a:endParaRPr lang="en-US"/>
        </a:p>
      </dgm:t>
    </dgm:pt>
    <dgm:pt modelId="{79570D40-7181-48BA-9BD0-49C21E6F4B6F}" type="sibTrans" cxnId="{E50860CC-16BA-47ED-92F4-E97856713CB2}">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1"/>
      <dgm:spPr/>
    </dgm:pt>
    <dgm:pt modelId="{C4ECE6C7-C3F4-2640-BCEE-B242500728E0}" type="pres">
      <dgm:prSet presAssocID="{35F967AE-5E62-F041-B9E3-479C7D00BC5C}" presName="entireBox" presStyleLbl="node1" presStyleIdx="0" presStyleCnt="1"/>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3">
        <dgm:presLayoutVars>
          <dgm:bulletEnabled val="1"/>
        </dgm:presLayoutVars>
      </dgm:prSet>
      <dgm:spPr/>
    </dgm:pt>
    <dgm:pt modelId="{EBBBB305-5639-483A-95A9-5316CC36B7FC}" type="pres">
      <dgm:prSet presAssocID="{4ADE178F-B302-42D3-A0E6-49B3693ED568}" presName="childTextBox" presStyleLbl="fgAccFollowNode1" presStyleIdx="1" presStyleCnt="3">
        <dgm:presLayoutVars>
          <dgm:bulletEnabled val="1"/>
        </dgm:presLayoutVars>
      </dgm:prSet>
      <dgm:spPr/>
    </dgm:pt>
    <dgm:pt modelId="{850DC1A1-B4BE-4C3E-B64F-FDA2222EDADF}" type="pres">
      <dgm:prSet presAssocID="{4BF38483-0148-4A49-83BA-96712AC1F66B}" presName="childTextBox" presStyleLbl="fgAccFollowNode1" presStyleIdx="2" presStyleCnt="3">
        <dgm:presLayoutVars>
          <dgm:bulletEnabled val="1"/>
        </dgm:presLayoutVars>
      </dgm:prSet>
      <dgm:spPr/>
    </dgm:pt>
  </dgm:ptLst>
  <dgm:cxnLst>
    <dgm:cxn modelId="{D729930E-1277-4279-BA1B-5185EC7F3143}" type="presOf" srcId="{4BF38483-0148-4A49-83BA-96712AC1F66B}" destId="{850DC1A1-B4BE-4C3E-B64F-FDA2222EDADF}"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9532EC4D-35E0-40E5-82D1-5A628007E3D5}" srcId="{35F967AE-5E62-F041-B9E3-479C7D00BC5C}" destId="{4ADE178F-B302-42D3-A0E6-49B3693ED568}" srcOrd="1" destOrd="0" parTransId="{BE56C37E-3F5C-4BF4-9539-C3F43AFC3237}" sibTransId="{D907AA7D-070D-4BB1-9C31-D3E08C576DF4}"/>
    <dgm:cxn modelId="{C484B877-9A28-8C45-B058-E42DB4A64029}" type="presOf" srcId="{35F967AE-5E62-F041-B9E3-479C7D00BC5C}" destId="{F60707E9-4D1A-1445-8AE5-4038033E7852}"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018A63C7-7356-734D-A9B5-A743FA01C067}" type="presOf" srcId="{81965194-7417-2644-83F5-2C235E382D05}" destId="{3C429F99-81E6-A543-8A4B-332D2507806F}" srcOrd="0" destOrd="0" presId="urn:microsoft.com/office/officeart/2005/8/layout/process4"/>
    <dgm:cxn modelId="{E50860CC-16BA-47ED-92F4-E97856713CB2}" srcId="{35F967AE-5E62-F041-B9E3-479C7D00BC5C}" destId="{4BF38483-0148-4A49-83BA-96712AC1F66B}" srcOrd="2" destOrd="0" parTransId="{B66A4A02-C40D-40E3-AB31-7B602FF085E5}" sibTransId="{79570D40-7181-48BA-9BD0-49C21E6F4B6F}"/>
    <dgm:cxn modelId="{751444D9-6206-424C-A472-EDBA78EBF420}" type="presOf" srcId="{4ADE178F-B302-42D3-A0E6-49B3693ED568}" destId="{EBBBB305-5639-483A-95A9-5316CC36B7FC}" srcOrd="0" destOrd="0" presId="urn:microsoft.com/office/officeart/2005/8/layout/process4"/>
    <dgm:cxn modelId="{D12E44FD-305A-4144-8C3B-550DFE476F96}" srcId="{663C052B-E393-C549-94B7-D07CF78AC038}" destId="{35F967AE-5E62-F041-B9E3-479C7D00BC5C}" srcOrd="0"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D4B633A7-2DEE-403C-8F79-743179C87CCC}" type="presParOf" srcId="{0E63C0AC-BE8A-F646-BDB4-1855AE02DBDC}" destId="{EBBBB305-5639-483A-95A9-5316CC36B7FC}" srcOrd="1" destOrd="0" presId="urn:microsoft.com/office/officeart/2005/8/layout/process4"/>
    <dgm:cxn modelId="{61C3787C-FE45-428C-B3A6-4745C91225E4}" type="presParOf" srcId="{0E63C0AC-BE8A-F646-BDB4-1855AE02DBDC}" destId="{850DC1A1-B4BE-4C3E-B64F-FDA2222EDADF}" srcOrd="2" destOrd="0" presId="urn:microsoft.com/office/officeart/2005/8/layout/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4169338"/>
          <a:ext cx="7949648" cy="13684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Framework</a:t>
          </a:r>
        </a:p>
      </dsp:txBody>
      <dsp:txXfrm>
        <a:off x="0" y="4169338"/>
        <a:ext cx="7949648" cy="738973"/>
      </dsp:txXfrm>
    </dsp:sp>
    <dsp:sp modelId="{3C429F99-81E6-A543-8A4B-332D2507806F}">
      <dsp:nvSpPr>
        <dsp:cNvPr id="0" name=""/>
        <dsp:cNvSpPr/>
      </dsp:nvSpPr>
      <dsp:spPr>
        <a:xfrm>
          <a:off x="0" y="4880943"/>
          <a:ext cx="3974823" cy="62949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Integrate</a:t>
          </a:r>
        </a:p>
      </dsp:txBody>
      <dsp:txXfrm>
        <a:off x="0" y="4880943"/>
        <a:ext cx="3974823" cy="629496"/>
      </dsp:txXfrm>
    </dsp:sp>
    <dsp:sp modelId="{44DCF20B-978B-6E48-B3BA-A073FFD895AE}">
      <dsp:nvSpPr>
        <dsp:cNvPr id="0" name=""/>
        <dsp:cNvSpPr/>
      </dsp:nvSpPr>
      <dsp:spPr>
        <a:xfrm>
          <a:off x="3974824" y="4880943"/>
          <a:ext cx="3974823" cy="62949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Connected Methods</a:t>
          </a:r>
        </a:p>
      </dsp:txBody>
      <dsp:txXfrm>
        <a:off x="3974824" y="4880943"/>
        <a:ext cx="3974823" cy="629496"/>
      </dsp:txXfrm>
    </dsp:sp>
    <dsp:sp modelId="{7CCFCA13-21F6-3046-86E2-CAC2C60A33F9}">
      <dsp:nvSpPr>
        <dsp:cNvPr id="0" name=""/>
        <dsp:cNvSpPr/>
      </dsp:nvSpPr>
      <dsp:spPr>
        <a:xfrm rot="10800000">
          <a:off x="0" y="2085158"/>
          <a:ext cx="7949648" cy="2104706"/>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Employed in numerous design processes, across scales</a:t>
          </a:r>
        </a:p>
      </dsp:txBody>
      <dsp:txXfrm rot="-10800000">
        <a:off x="0" y="2085158"/>
        <a:ext cx="7949648" cy="738752"/>
      </dsp:txXfrm>
    </dsp:sp>
    <dsp:sp modelId="{201F027A-5617-E346-B288-9BA4FCE75D8E}">
      <dsp:nvSpPr>
        <dsp:cNvPr id="0" name=""/>
        <dsp:cNvSpPr/>
      </dsp:nvSpPr>
      <dsp:spPr>
        <a:xfrm>
          <a:off x="3881"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Floor</a:t>
          </a:r>
        </a:p>
      </dsp:txBody>
      <dsp:txXfrm>
        <a:off x="3881" y="2823911"/>
        <a:ext cx="2647294" cy="629307"/>
      </dsp:txXfrm>
    </dsp:sp>
    <dsp:sp modelId="{D25AF9D7-F716-5E40-8249-2DB895232B3F}">
      <dsp:nvSpPr>
        <dsp:cNvPr id="0" name=""/>
        <dsp:cNvSpPr/>
      </dsp:nvSpPr>
      <dsp:spPr>
        <a:xfrm>
          <a:off x="2651176"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Site</a:t>
          </a:r>
        </a:p>
      </dsp:txBody>
      <dsp:txXfrm>
        <a:off x="2651176" y="2823911"/>
        <a:ext cx="2647294" cy="629307"/>
      </dsp:txXfrm>
    </dsp:sp>
    <dsp:sp modelId="{B1E6E792-F611-404D-BB53-8DBD4A937447}">
      <dsp:nvSpPr>
        <dsp:cNvPr id="0" name=""/>
        <dsp:cNvSpPr/>
      </dsp:nvSpPr>
      <dsp:spPr>
        <a:xfrm>
          <a:off x="5298471"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City-Blocks</a:t>
          </a:r>
        </a:p>
      </dsp:txBody>
      <dsp:txXfrm>
        <a:off x="5298471" y="2823911"/>
        <a:ext cx="2647294" cy="629307"/>
      </dsp:txXfrm>
    </dsp:sp>
    <dsp:sp modelId="{CC9A52A4-5F7A-7744-995B-890CE482F7B9}">
      <dsp:nvSpPr>
        <dsp:cNvPr id="0" name=""/>
        <dsp:cNvSpPr/>
      </dsp:nvSpPr>
      <dsp:spPr>
        <a:xfrm rot="10800000">
          <a:off x="0" y="979"/>
          <a:ext cx="7949648" cy="2104706"/>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General class of constrained-problems</a:t>
          </a:r>
        </a:p>
      </dsp:txBody>
      <dsp:txXfrm rot="-10800000">
        <a:off x="0" y="979"/>
        <a:ext cx="7949648" cy="738752"/>
      </dsp:txXfrm>
    </dsp:sp>
    <dsp:sp modelId="{4B3357AC-D127-1646-A755-D02698E25E30}">
      <dsp:nvSpPr>
        <dsp:cNvPr id="0" name=""/>
        <dsp:cNvSpPr/>
      </dsp:nvSpPr>
      <dsp:spPr>
        <a:xfrm>
          <a:off x="0" y="739731"/>
          <a:ext cx="3974823"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NP complete problem </a:t>
          </a:r>
          <a:endParaRPr lang="en-US" sz="1600" kern="1200" dirty="0">
            <a:latin typeface="+mn-lt"/>
          </a:endParaRPr>
        </a:p>
      </dsp:txBody>
      <dsp:txXfrm>
        <a:off x="0" y="739731"/>
        <a:ext cx="3974823" cy="629307"/>
      </dsp:txXfrm>
    </dsp:sp>
    <dsp:sp modelId="{60FA967F-DFC6-7B46-8C66-395381CCEF71}">
      <dsp:nvSpPr>
        <dsp:cNvPr id="0" name=""/>
        <dsp:cNvSpPr/>
      </dsp:nvSpPr>
      <dsp:spPr>
        <a:xfrm>
          <a:off x="3974824" y="739731"/>
          <a:ext cx="3974823"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5!=120, 10! = 3.6M+; 14!=87B+; 15!=</a:t>
          </a:r>
          <a:r>
            <a:rPr lang="en-US" sz="1600" b="0" i="0" kern="1200" dirty="0">
              <a:latin typeface="+mn-lt"/>
              <a:cs typeface="Times New Roman" panose="02020603050405020304" pitchFamily="18" charset="0"/>
            </a:rPr>
            <a:t>1.3076744e+12</a:t>
          </a:r>
          <a:endParaRPr lang="en-US" sz="1600" kern="1200" dirty="0">
            <a:latin typeface="+mn-lt"/>
          </a:endParaRPr>
        </a:p>
      </dsp:txBody>
      <dsp:txXfrm>
        <a:off x="3974824" y="739731"/>
        <a:ext cx="3974823" cy="6293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2035090"/>
          <a:ext cx="7962900" cy="13352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Algebraic forms + Reinforcement Learning</a:t>
          </a:r>
          <a:endParaRPr lang="en-US" sz="2000" kern="1200" dirty="0"/>
        </a:p>
      </dsp:txBody>
      <dsp:txXfrm>
        <a:off x="0" y="2035090"/>
        <a:ext cx="7962900" cy="721029"/>
      </dsp:txXfrm>
    </dsp:sp>
    <dsp:sp modelId="{163B1394-DA2B-4FD6-B379-025C6CADF32D}">
      <dsp:nvSpPr>
        <dsp:cNvPr id="0" name=""/>
        <dsp:cNvSpPr/>
      </dsp:nvSpPr>
      <dsp:spPr>
        <a:xfrm>
          <a:off x="3888"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Generalize geometric formulation</a:t>
          </a:r>
        </a:p>
      </dsp:txBody>
      <dsp:txXfrm>
        <a:off x="3888" y="2729414"/>
        <a:ext cx="2651707" cy="614210"/>
      </dsp:txXfrm>
    </dsp:sp>
    <dsp:sp modelId="{19B34CBB-AA5C-41B9-B2C8-E5475C263BB0}">
      <dsp:nvSpPr>
        <dsp:cNvPr id="0" name=""/>
        <dsp:cNvSpPr/>
      </dsp:nvSpPr>
      <dsp:spPr>
        <a:xfrm>
          <a:off x="2655596"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Simulate Data</a:t>
          </a:r>
        </a:p>
      </dsp:txBody>
      <dsp:txXfrm>
        <a:off x="2655596" y="2729414"/>
        <a:ext cx="2651707" cy="614210"/>
      </dsp:txXfrm>
    </dsp:sp>
    <dsp:sp modelId="{D1C0825D-C1B4-4045-A02E-88CB41FFC8B1}">
      <dsp:nvSpPr>
        <dsp:cNvPr id="0" name=""/>
        <dsp:cNvSpPr/>
      </dsp:nvSpPr>
      <dsp:spPr>
        <a:xfrm>
          <a:off x="5307303"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practically impossible to collect data before design</a:t>
          </a:r>
        </a:p>
      </dsp:txBody>
      <dsp:txXfrm>
        <a:off x="5307303" y="2729414"/>
        <a:ext cx="2651707" cy="614210"/>
      </dsp:txXfrm>
    </dsp:sp>
    <dsp:sp modelId="{68E73E7B-7ED6-CF40-8415-70F1D6EE8FFD}">
      <dsp:nvSpPr>
        <dsp:cNvPr id="0" name=""/>
        <dsp:cNvSpPr/>
      </dsp:nvSpPr>
      <dsp:spPr>
        <a:xfrm rot="10800000">
          <a:off x="0" y="1520"/>
          <a:ext cx="7962900" cy="2053598"/>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mn-lt"/>
            </a:rPr>
            <a:t>Collection of Patterns,  Generalize – form / task </a:t>
          </a:r>
        </a:p>
      </dsp:txBody>
      <dsp:txXfrm rot="-10800000">
        <a:off x="0" y="1520"/>
        <a:ext cx="7962900" cy="720812"/>
      </dsp:txXfrm>
    </dsp:sp>
    <dsp:sp modelId="{E56E898F-3331-4741-9CB4-0F82A96BC8CC}">
      <dsp:nvSpPr>
        <dsp:cNvPr id="0" name=""/>
        <dsp:cNvSpPr/>
      </dsp:nvSpPr>
      <dsp:spPr>
        <a:xfrm>
          <a:off x="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mn-lt"/>
            </a:rPr>
            <a:t>Geometric forms</a:t>
          </a:r>
        </a:p>
      </dsp:txBody>
      <dsp:txXfrm>
        <a:off x="0" y="722333"/>
        <a:ext cx="3981450" cy="614025"/>
      </dsp:txXfrm>
    </dsp:sp>
    <dsp:sp modelId="{15326301-BDBE-B646-97DC-2DAC1C1F060B}">
      <dsp:nvSpPr>
        <dsp:cNvPr id="0" name=""/>
        <dsp:cNvSpPr/>
      </dsp:nvSpPr>
      <dsp:spPr>
        <a:xfrm>
          <a:off x="398145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mn-lt"/>
            </a:rPr>
            <a:t>Optimization techniques</a:t>
          </a:r>
        </a:p>
      </dsp:txBody>
      <dsp:txXfrm>
        <a:off x="3981450" y="722333"/>
        <a:ext cx="3981450" cy="614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322263" cy="344515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Environment</a:t>
          </a:r>
        </a:p>
      </dsp:txBody>
      <dsp:txXfrm>
        <a:off x="0" y="0"/>
        <a:ext cx="2322263" cy="1033545"/>
      </dsp:txXfrm>
    </dsp:sp>
    <dsp:sp modelId="{262AF906-758C-6B41-8EF2-8C582A28CB14}">
      <dsp:nvSpPr>
        <dsp:cNvPr id="0" name=""/>
        <dsp:cNvSpPr/>
      </dsp:nvSpPr>
      <dsp:spPr>
        <a:xfrm>
          <a:off x="232226" y="1033629"/>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Agent</a:t>
          </a:r>
        </a:p>
      </dsp:txBody>
      <dsp:txXfrm>
        <a:off x="246926" y="1048329"/>
        <a:ext cx="1828410" cy="472485"/>
      </dsp:txXfrm>
    </dsp:sp>
    <dsp:sp modelId="{448A36FC-09AF-E74A-A333-84323F7D460F}">
      <dsp:nvSpPr>
        <dsp:cNvPr id="0" name=""/>
        <dsp:cNvSpPr/>
      </dsp:nvSpPr>
      <dsp:spPr>
        <a:xfrm>
          <a:off x="232226" y="1612727"/>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State</a:t>
          </a:r>
        </a:p>
      </dsp:txBody>
      <dsp:txXfrm>
        <a:off x="246926" y="1627427"/>
        <a:ext cx="1828410" cy="472485"/>
      </dsp:txXfrm>
    </dsp:sp>
    <dsp:sp modelId="{8A820B06-3EA7-4900-AD76-4C6A456064E9}">
      <dsp:nvSpPr>
        <dsp:cNvPr id="0" name=""/>
        <dsp:cNvSpPr/>
      </dsp:nvSpPr>
      <dsp:spPr>
        <a:xfrm>
          <a:off x="232226" y="2191825"/>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a:t>
          </a:r>
        </a:p>
      </dsp:txBody>
      <dsp:txXfrm>
        <a:off x="246926" y="2206525"/>
        <a:ext cx="1828410" cy="472485"/>
      </dsp:txXfrm>
    </dsp:sp>
    <dsp:sp modelId="{49998E35-626E-4C35-BF94-7EFF8FE5E626}">
      <dsp:nvSpPr>
        <dsp:cNvPr id="0" name=""/>
        <dsp:cNvSpPr/>
      </dsp:nvSpPr>
      <dsp:spPr>
        <a:xfrm>
          <a:off x="232226" y="2770924"/>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Reward</a:t>
          </a:r>
        </a:p>
      </dsp:txBody>
      <dsp:txXfrm>
        <a:off x="246926" y="2785624"/>
        <a:ext cx="1828410" cy="4724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2267" y="0"/>
          <a:ext cx="2319995" cy="34382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Methods</a:t>
          </a:r>
        </a:p>
      </dsp:txBody>
      <dsp:txXfrm>
        <a:off x="2267" y="0"/>
        <a:ext cx="2319995" cy="1031468"/>
      </dsp:txXfrm>
    </dsp:sp>
    <dsp:sp modelId="{C71EEC0D-32FE-4897-B72B-71318EA91ADD}">
      <dsp:nvSpPr>
        <dsp:cNvPr id="0" name=""/>
        <dsp:cNvSpPr/>
      </dsp:nvSpPr>
      <dsp:spPr>
        <a:xfrm>
          <a:off x="233133" y="1031762"/>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Action-Value Function</a:t>
          </a:r>
        </a:p>
      </dsp:txBody>
      <dsp:txXfrm>
        <a:off x="252917" y="1051546"/>
        <a:ext cx="1816428" cy="635906"/>
      </dsp:txXfrm>
    </dsp:sp>
    <dsp:sp modelId="{80E18D64-687F-4C7D-9952-2D53836C25D4}">
      <dsp:nvSpPr>
        <dsp:cNvPr id="0" name=""/>
        <dsp:cNvSpPr/>
      </dsp:nvSpPr>
      <dsp:spPr>
        <a:xfrm>
          <a:off x="233133" y="1811155"/>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Policy</a:t>
          </a:r>
        </a:p>
      </dsp:txBody>
      <dsp:txXfrm>
        <a:off x="252917" y="1830939"/>
        <a:ext cx="1816428" cy="635906"/>
      </dsp:txXfrm>
    </dsp:sp>
    <dsp:sp modelId="{A46785FA-7939-4442-81F8-87B0A1247D71}">
      <dsp:nvSpPr>
        <dsp:cNvPr id="0" name=""/>
        <dsp:cNvSpPr/>
      </dsp:nvSpPr>
      <dsp:spPr>
        <a:xfrm>
          <a:off x="233133" y="2590549"/>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Q-Learning</a:t>
          </a:r>
        </a:p>
      </dsp:txBody>
      <dsp:txXfrm>
        <a:off x="252917" y="2610333"/>
        <a:ext cx="1816428" cy="635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154958" y="1619588"/>
          <a:ext cx="1979496" cy="1979496"/>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p>
        <a:p>
          <a:pPr marL="0" lvl="0" indent="0" algn="ctr" defTabSz="622300">
            <a:lnSpc>
              <a:spcPct val="150000"/>
            </a:lnSpc>
            <a:spcBef>
              <a:spcPct val="0"/>
            </a:spcBef>
            <a:spcAft>
              <a:spcPct val="35000"/>
            </a:spcAft>
            <a:buNone/>
          </a:pPr>
          <a:r>
            <a:rPr lang="en-US" sz="1400" kern="1200" dirty="0"/>
            <a:t>Optimize </a:t>
          </a:r>
        </a:p>
      </dsp:txBody>
      <dsp:txXfrm>
        <a:off x="2552925" y="2083275"/>
        <a:ext cx="1183562" cy="1017502"/>
      </dsp:txXfrm>
    </dsp:sp>
    <dsp:sp modelId="{7B0EBB95-BF23-BB42-95D6-7BB89E915709}">
      <dsp:nvSpPr>
        <dsp:cNvPr id="0" name=""/>
        <dsp:cNvSpPr/>
      </dsp:nvSpPr>
      <dsp:spPr>
        <a:xfrm>
          <a:off x="898377" y="2977236"/>
          <a:ext cx="2156319" cy="29635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907057" y="2985916"/>
        <a:ext cx="2138959" cy="278992"/>
      </dsp:txXfrm>
    </dsp:sp>
    <dsp:sp modelId="{9DA3F42B-A366-A949-B998-F820385D4FDE}">
      <dsp:nvSpPr>
        <dsp:cNvPr id="0" name=""/>
        <dsp:cNvSpPr/>
      </dsp:nvSpPr>
      <dsp:spPr>
        <a:xfrm>
          <a:off x="1003250" y="1151707"/>
          <a:ext cx="1439634" cy="1439634"/>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r>
            <a:rPr lang="en-US" sz="1400" kern="1200" dirty="0"/>
            <a:t> Generate</a:t>
          </a:r>
        </a:p>
      </dsp:txBody>
      <dsp:txXfrm>
        <a:off x="1365682" y="1516330"/>
        <a:ext cx="714770" cy="710388"/>
      </dsp:txXfrm>
    </dsp:sp>
    <dsp:sp modelId="{E9B8F231-CB04-D346-8398-F8D22C73500E}">
      <dsp:nvSpPr>
        <dsp:cNvPr id="0" name=""/>
        <dsp:cNvSpPr/>
      </dsp:nvSpPr>
      <dsp:spPr>
        <a:xfrm>
          <a:off x="0" y="2167244"/>
          <a:ext cx="1920986" cy="302837"/>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8870" y="2176114"/>
        <a:ext cx="1903246" cy="285097"/>
      </dsp:txXfrm>
    </dsp:sp>
    <dsp:sp modelId="{BBE9A3B7-4333-4CBB-BFA5-3B38C247A6EB}">
      <dsp:nvSpPr>
        <dsp:cNvPr id="0" name=""/>
        <dsp:cNvSpPr/>
      </dsp:nvSpPr>
      <dsp:spPr>
        <a:xfrm rot="20700000">
          <a:off x="1809592" y="158506"/>
          <a:ext cx="1410547" cy="1410547"/>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b="1" u="sng" kern="1200" dirty="0"/>
            <a:t>Models </a:t>
          </a:r>
          <a:r>
            <a:rPr lang="en-US" sz="1800" b="1" u="none" kern="1200" dirty="0"/>
            <a:t>(M</a:t>
          </a:r>
          <a:r>
            <a:rPr lang="en-US" sz="1800" b="1" u="none" kern="1200" baseline="-25000" dirty="0"/>
            <a:t>0-n</a:t>
          </a:r>
          <a:r>
            <a:rPr lang="en-US" sz="1800" b="1" kern="1200" baseline="0" dirty="0"/>
            <a:t>)</a:t>
          </a:r>
        </a:p>
      </dsp:txBody>
      <dsp:txXfrm rot="-20700000">
        <a:off x="2118967" y="467881"/>
        <a:ext cx="791798" cy="791798"/>
      </dsp:txXfrm>
    </dsp:sp>
    <dsp:sp modelId="{4BAB6C5C-DD82-4ECB-AA93-26BFDFADD762}">
      <dsp:nvSpPr>
        <dsp:cNvPr id="0" name=""/>
        <dsp:cNvSpPr/>
      </dsp:nvSpPr>
      <dsp:spPr>
        <a:xfrm>
          <a:off x="2683801" y="971740"/>
          <a:ext cx="2051060" cy="323984"/>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2693290" y="981229"/>
        <a:ext cx="2032082" cy="305006"/>
      </dsp:txXfrm>
    </dsp:sp>
    <dsp:sp modelId="{964B9B04-8162-554D-B986-6CBDAE35EF9F}">
      <dsp:nvSpPr>
        <dsp:cNvPr id="0" name=""/>
        <dsp:cNvSpPr/>
      </dsp:nvSpPr>
      <dsp:spPr>
        <a:xfrm>
          <a:off x="1996323" y="1324521"/>
          <a:ext cx="2533755" cy="2533755"/>
        </a:xfrm>
        <a:prstGeom prst="circularArrow">
          <a:avLst>
            <a:gd name="adj1" fmla="val 4687"/>
            <a:gd name="adj2" fmla="val 299029"/>
            <a:gd name="adj3" fmla="val 2500208"/>
            <a:gd name="adj4" fmla="val 15896092"/>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748294" y="835725"/>
          <a:ext cx="1840931" cy="18409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1483318" y="-147901"/>
          <a:ext cx="1984895" cy="1984895"/>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0"/>
          <a:ext cx="7949648" cy="12287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0" y="0"/>
        <a:ext cx="7949648" cy="663512"/>
      </dsp:txXfrm>
    </dsp:sp>
    <dsp:sp modelId="{3C429F99-81E6-A543-8A4B-332D2507806F}">
      <dsp:nvSpPr>
        <dsp:cNvPr id="0" name=""/>
        <dsp:cNvSpPr/>
      </dsp:nvSpPr>
      <dsp:spPr>
        <a:xfrm>
          <a:off x="0"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Integrated data structures</a:t>
          </a:r>
        </a:p>
      </dsp:txBody>
      <dsp:txXfrm>
        <a:off x="0" y="638937"/>
        <a:ext cx="3974823" cy="565213"/>
      </dsp:txXfrm>
    </dsp:sp>
    <dsp:sp modelId="{44DCF20B-978B-6E48-B3BA-A073FFD895AE}">
      <dsp:nvSpPr>
        <dsp:cNvPr id="0" name=""/>
        <dsp:cNvSpPr/>
      </dsp:nvSpPr>
      <dsp:spPr>
        <a:xfrm>
          <a:off x="3974824"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Connected Methods</a:t>
          </a:r>
        </a:p>
      </dsp:txBody>
      <dsp:txXfrm>
        <a:off x="3974824" y="638937"/>
        <a:ext cx="3974823" cy="5652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0"/>
          <a:ext cx="7949648" cy="12287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0" y="0"/>
        <a:ext cx="7949648" cy="663512"/>
      </dsp:txXfrm>
    </dsp:sp>
    <dsp:sp modelId="{3C429F99-81E6-A543-8A4B-332D2507806F}">
      <dsp:nvSpPr>
        <dsp:cNvPr id="0" name=""/>
        <dsp:cNvSpPr/>
      </dsp:nvSpPr>
      <dsp:spPr>
        <a:xfrm>
          <a:off x="3881" y="638937"/>
          <a:ext cx="2647294"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Explicit Design Process</a:t>
          </a:r>
        </a:p>
      </dsp:txBody>
      <dsp:txXfrm>
        <a:off x="3881" y="638937"/>
        <a:ext cx="2647294" cy="565213"/>
      </dsp:txXfrm>
    </dsp:sp>
    <dsp:sp modelId="{EBBBB305-5639-483A-95A9-5316CC36B7FC}">
      <dsp:nvSpPr>
        <dsp:cNvPr id="0" name=""/>
        <dsp:cNvSpPr/>
      </dsp:nvSpPr>
      <dsp:spPr>
        <a:xfrm>
          <a:off x="2651176" y="638937"/>
          <a:ext cx="2647294"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Exploration</a:t>
          </a:r>
        </a:p>
      </dsp:txBody>
      <dsp:txXfrm>
        <a:off x="2651176" y="638937"/>
        <a:ext cx="2647294" cy="565213"/>
      </dsp:txXfrm>
    </dsp:sp>
    <dsp:sp modelId="{850DC1A1-B4BE-4C3E-B64F-FDA2222EDADF}">
      <dsp:nvSpPr>
        <dsp:cNvPr id="0" name=""/>
        <dsp:cNvSpPr/>
      </dsp:nvSpPr>
      <dsp:spPr>
        <a:xfrm>
          <a:off x="5298471" y="638937"/>
          <a:ext cx="2647294"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Semi-automation</a:t>
          </a:r>
        </a:p>
      </dsp:txBody>
      <dsp:txXfrm>
        <a:off x="5298471" y="638937"/>
        <a:ext cx="2647294" cy="5652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I am Nirvik and I would like to present my work on the space allocation problem. I am a post doctoral fellow at Center for Architecture Science and ecology at RPI.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Dennis Shelden is the director of the lab and was my PhD guide at Georgia Tech.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John Haymaker, is the director of Research at Perkins and Will, who introduced the problem of Space planning which led to this investigation.</a:t>
            </a:r>
          </a:p>
          <a:p>
            <a:endParaRPr lang="en-US" dirty="0"/>
          </a:p>
        </p:txBody>
      </p:sp>
      <p:sp>
        <p:nvSpPr>
          <p:cNvPr id="4" name="Slide Number Placeholder 3"/>
          <p:cNvSpPr>
            <a:spLocks noGrp="1"/>
          </p:cNvSpPr>
          <p:nvPr>
            <p:ph type="sldNum" sz="quarter" idx="5"/>
          </p:nvPr>
        </p:nvSpPr>
        <p:spPr/>
        <p:txBody>
          <a:bodyPr/>
          <a:lstStyle/>
          <a:p>
            <a:fld id="{0A7970B1-B3AE-499B-A8CB-6DE1B65977AA}" type="slidenum">
              <a:rPr lang="en-US" smtClean="0"/>
              <a:t>1</a:t>
            </a:fld>
            <a:endParaRPr lang="en-US"/>
          </a:p>
        </p:txBody>
      </p:sp>
    </p:spTree>
    <p:extLst>
      <p:ext uri="{BB962C8B-B14F-4D97-AF65-F5344CB8AC3E}">
        <p14:creationId xmlns:p14="http://schemas.microsoft.com/office/powerpoint/2010/main" val="2897326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this thesis, a Space Allocation Problem is thought of as a set of tasks which can be mapped to computable models. </a:t>
            </a:r>
          </a:p>
          <a:p>
            <a:r>
              <a:rPr lang="en-US" dirty="0"/>
              <a:t>These models call a set of methods from a common pool of SAT. </a:t>
            </a:r>
          </a:p>
          <a:p>
            <a:r>
              <a:rPr lang="en-US" dirty="0"/>
              <a:t>By providing an integrated framework, the designer can combine models in various ways to generate unique solutions.  </a:t>
            </a:r>
          </a:p>
          <a:p>
            <a:pPr marL="152400" lvl="0" indent="0" algn="l" rtl="0">
              <a:lnSpc>
                <a:spcPct val="115000"/>
              </a:lnSpc>
              <a:spcBef>
                <a:spcPts val="0"/>
              </a:spcBef>
              <a:spcAft>
                <a:spcPts val="0"/>
              </a:spcAft>
              <a:buClr>
                <a:schemeClr val="dk1"/>
              </a:buClr>
              <a:buSzPts val="1200"/>
              <a:buNone/>
            </a:pPr>
            <a:endParaRPr lang="en-US" sz="1200" dirty="0">
              <a:solidFill>
                <a:srgbClr val="000000"/>
              </a:solidFill>
              <a:effectLst/>
              <a:latin typeface="Times New Roman" panose="02020603050405020304" pitchFamily="18" charset="0"/>
              <a:ea typeface="Times New Roman" panose="02020603050405020304" pitchFamily="18" charset="0"/>
            </a:endParaRP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This paper presents a novel set of integrated space allocation techniques (SAT) to </a:t>
            </a: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generate architectural schemes of diverse functional and geometric typologies by distributing </a:t>
            </a: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spaces from a point, along a curve, or by partitioning a closed curve.</a:t>
            </a: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Simultaneously, reinforcement learning is used to optimize user-defined measurable attributes of the layout</a:t>
            </a:r>
          </a:p>
          <a:p>
            <a:pPr marL="152400" lvl="0" indent="0" algn="l" rtl="0">
              <a:lnSpc>
                <a:spcPct val="115000"/>
              </a:lnSpc>
              <a:spcBef>
                <a:spcPts val="0"/>
              </a:spcBef>
              <a:spcAft>
                <a:spcPts val="0"/>
              </a:spcAft>
              <a:buClr>
                <a:schemeClr val="dk1"/>
              </a:buClr>
              <a:buSzPts val="1200"/>
              <a:buNone/>
            </a:pPr>
            <a:r>
              <a:rPr lang="en-US" sz="1200" dirty="0">
                <a:solidFill>
                  <a:srgbClr val="000000"/>
                </a:solidFill>
                <a:effectLst/>
                <a:latin typeface="Times New Roman" panose="02020603050405020304" pitchFamily="18" charset="0"/>
                <a:ea typeface="Times New Roman" panose="02020603050405020304" pitchFamily="18" charset="0"/>
              </a:rPr>
              <a:t>such as outer boundaries, adjacencies, the distance between spaces, area, circulation, FAR distribution, and orientation </a:t>
            </a:r>
          </a:p>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1536406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i="0" dirty="0"/>
          </a:p>
          <a:p>
            <a:r>
              <a:rPr lang="en-US" sz="1200" b="0" i="0" kern="1200" dirty="0">
                <a:solidFill>
                  <a:schemeClr val="tx1"/>
                </a:solidFill>
                <a:effectLst/>
                <a:latin typeface="+mn-lt"/>
                <a:ea typeface="+mn-ea"/>
                <a:cs typeface="+mn-cs"/>
              </a:rPr>
              <a:t>Space Allocation Problems (SAP) are general problems of partitioning </a:t>
            </a:r>
          </a:p>
          <a:p>
            <a:r>
              <a:rPr lang="en-US" sz="1200" b="0" i="0" kern="1200" dirty="0">
                <a:solidFill>
                  <a:schemeClr val="tx1"/>
                </a:solidFill>
                <a:effectLst/>
                <a:latin typeface="+mn-lt"/>
                <a:ea typeface="+mn-ea"/>
                <a:cs typeface="+mn-cs"/>
              </a:rPr>
              <a:t>2- or 3- dimensional space and allocating program requirements to these sub-spaces.</a:t>
            </a:r>
          </a:p>
          <a:p>
            <a:r>
              <a:rPr lang="en-US" sz="1200" b="0" i="0" kern="1200" dirty="0">
                <a:solidFill>
                  <a:schemeClr val="tx1"/>
                </a:solidFill>
                <a:effectLst/>
                <a:latin typeface="+mn-lt"/>
                <a:ea typeface="+mn-ea"/>
                <a:cs typeface="+mn-cs"/>
              </a:rPr>
              <a:t>SAPs appear in many architectural and urban design problems at several scales.</a:t>
            </a:r>
          </a:p>
          <a:p>
            <a:r>
              <a:rPr lang="en-US" sz="1200" b="0" i="0" kern="1200" dirty="0">
                <a:solidFill>
                  <a:schemeClr val="tx1"/>
                </a:solidFill>
                <a:effectLst/>
                <a:latin typeface="+mn-lt"/>
                <a:ea typeface="+mn-ea"/>
                <a:cs typeface="+mn-cs"/>
              </a:rPr>
              <a:t>It is a NP complete and despite significant attention by computational design, a general solution to SAP remains elusive due to spatial and combinatorial complexity.</a:t>
            </a:r>
          </a:p>
          <a:p>
            <a:r>
              <a:rPr lang="en-US" sz="1200" b="0" i="0" kern="1200" dirty="0">
                <a:solidFill>
                  <a:schemeClr val="tx1"/>
                </a:solidFill>
                <a:effectLst/>
                <a:latin typeface="+mn-lt"/>
                <a:ea typeface="+mn-ea"/>
                <a:cs typeface="+mn-cs"/>
              </a:rPr>
              <a:t>This thesis presents a comprehensive theoretical, process and application-based approach to solving this general class of problems.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New Roman" panose="02020603050405020304" pitchFamily="18" charset="0"/>
              </a:rPr>
              <a:t>The proposed SAT provides a foundation for allied processes, not in the scope of this research, such as building simulation to truly develop an architectural layout using interactive computational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New Roman" panose="02020603050405020304" pitchFamily="18" charset="0"/>
              </a:rPr>
              <a:t>The efficiency of the algorithms and the generic formalism allows the proposed solution to serve as a design assistant in an iterative design process (Figure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New Roman" panose="02020603050405020304" pitchFamily="18" charset="0"/>
              </a:rPr>
              <a:t>We demonstrate applications to industry case studies (Figure 5) at three scales of spatial output: space planning, site feasibility studies, urban design. </a:t>
            </a:r>
            <a:endParaRPr lang="en-US" sz="12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dirty="0"/>
          </a:p>
          <a:p>
            <a:endParaRPr lang="en-US" sz="1200" b="0" i="0" kern="1200" dirty="0">
              <a:solidFill>
                <a:schemeClr val="tx1"/>
              </a:solidFill>
              <a:effectLst/>
              <a:latin typeface="+mn-lt"/>
              <a:ea typeface="+mn-ea"/>
              <a:cs typeface="+mn-cs"/>
            </a:endParaRPr>
          </a:p>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sz="1800" dirty="0">
              <a:solidFill>
                <a:srgbClr val="000000"/>
              </a:solidFill>
              <a:effectLst/>
              <a:latin typeface="Times New Roman" panose="02020603050405020304" pitchFamily="18" charset="0"/>
            </a:endParaRP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In this paper, we describe geometric methods that generate commonly used shapes in design including rectangles, curves, general polygons, open curve segments, and composite shapes.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We propose that, to a large extent, the geometry of architectural spaces can be generalized by formulating spaces along a curve and internal subdivision of the bounding curve.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These methods for geometric formulation are subsequently integrated with the optimization algorithms.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Optimization process refines the topological structure of a layout. It is based on orientation, adjacency, proximity, and area constraints.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The optimization algorithm operates upon the attributes of abstract representation of the spaces and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the layout is iteratively improved by evaluating the effect of an action and tracking the score. </a:t>
            </a:r>
          </a:p>
          <a:p>
            <a:pPr marL="0" marR="0" algn="just">
              <a:spcBef>
                <a:spcPts val="0"/>
              </a:spcBef>
              <a:spcAft>
                <a:spcPts val="600"/>
              </a:spcAft>
            </a:pPr>
            <a:r>
              <a:rPr lang="en-US" sz="1800" dirty="0">
                <a:effectLst/>
                <a:latin typeface="Times New Roman" panose="02020603050405020304" pitchFamily="18" charset="0"/>
                <a:ea typeface="Times New Roman" panose="02020603050405020304" pitchFamily="18" charset="0"/>
              </a:rPr>
              <a:t>Circulation between spaces is achieved by procedural methods to minimize travel distance and the number of circulation-segments while maximizing the overall connectivity. </a:t>
            </a:r>
          </a:p>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51.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57.png"/><Relationship Id="rId3" Type="http://schemas.openxmlformats.org/officeDocument/2006/relationships/image" Target="../media/image72.png"/><Relationship Id="rId21" Type="http://schemas.openxmlformats.org/officeDocument/2006/relationships/image" Target="../media/image89.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8.png"/><Relationship Id="rId1" Type="http://schemas.openxmlformats.org/officeDocument/2006/relationships/slideLayout" Target="../slideLayouts/slideLayout1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1.png"/><Relationship Id="rId10" Type="http://schemas.openxmlformats.org/officeDocument/2006/relationships/image" Target="../media/image79.png"/><Relationship Id="rId19" Type="http://schemas.openxmlformats.org/officeDocument/2006/relationships/image" Target="../media/image87.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1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1.png"/><Relationship Id="rId3" Type="http://schemas.openxmlformats.org/officeDocument/2006/relationships/image" Target="../media/image105.gif"/><Relationship Id="rId7" Type="http://schemas.openxmlformats.org/officeDocument/2006/relationships/image" Target="../media/image109.png"/><Relationship Id="rId12"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08.png"/><Relationship Id="rId11" Type="http://schemas.openxmlformats.org/officeDocument/2006/relationships/image" Target="../media/image69.png"/><Relationship Id="rId5" Type="http://schemas.openxmlformats.org/officeDocument/2006/relationships/image" Target="../media/image107.png"/><Relationship Id="rId10" Type="http://schemas.openxmlformats.org/officeDocument/2006/relationships/image" Target="../media/image57.png"/><Relationship Id="rId4" Type="http://schemas.openxmlformats.org/officeDocument/2006/relationships/image" Target="../media/image106.png"/><Relationship Id="rId9" Type="http://schemas.openxmlformats.org/officeDocument/2006/relationships/image" Target="../media/image67.png"/><Relationship Id="rId14" Type="http://schemas.openxmlformats.org/officeDocument/2006/relationships/image" Target="../media/image112.png"/></Relationships>
</file>

<file path=ppt/slides/_rels/slide1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3.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67.png"/><Relationship Id="rId4" Type="http://schemas.openxmlformats.org/officeDocument/2006/relationships/image" Target="../media/image114.png"/><Relationship Id="rId9" Type="http://schemas.openxmlformats.org/officeDocument/2006/relationships/image" Target="../media/image115.png"/></Relationships>
</file>

<file path=ppt/slides/_rels/slide1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gif"/><Relationship Id="rId7"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gif"/></Relationships>
</file>

<file path=ppt/slides/_rels/slide1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67.png"/><Relationship Id="rId18" Type="http://schemas.openxmlformats.org/officeDocument/2006/relationships/image" Target="../media/image132.png"/><Relationship Id="rId3" Type="http://schemas.openxmlformats.org/officeDocument/2006/relationships/image" Target="../media/image122.png"/><Relationship Id="rId21" Type="http://schemas.openxmlformats.org/officeDocument/2006/relationships/image" Target="../media/image135.gif"/><Relationship Id="rId7" Type="http://schemas.openxmlformats.org/officeDocument/2006/relationships/image" Target="../media/image126.png"/><Relationship Id="rId12" Type="http://schemas.openxmlformats.org/officeDocument/2006/relationships/image" Target="../media/image57.png"/><Relationship Id="rId17" Type="http://schemas.openxmlformats.org/officeDocument/2006/relationships/image" Target="../media/image131.png"/><Relationship Id="rId2" Type="http://schemas.openxmlformats.org/officeDocument/2006/relationships/notesSlide" Target="../notesSlides/notesSlide14.xml"/><Relationship Id="rId16" Type="http://schemas.openxmlformats.org/officeDocument/2006/relationships/image" Target="../media/image130.gif"/><Relationship Id="rId20" Type="http://schemas.openxmlformats.org/officeDocument/2006/relationships/image" Target="../media/image134.gif"/><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69.png"/><Relationship Id="rId5" Type="http://schemas.openxmlformats.org/officeDocument/2006/relationships/image" Target="../media/image124.png"/><Relationship Id="rId15" Type="http://schemas.openxmlformats.org/officeDocument/2006/relationships/image" Target="../media/image53.png"/><Relationship Id="rId10" Type="http://schemas.openxmlformats.org/officeDocument/2006/relationships/image" Target="../media/image129.png"/><Relationship Id="rId19" Type="http://schemas.openxmlformats.org/officeDocument/2006/relationships/image" Target="../media/image133.gif"/><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image" Target="../media/image136.gif"/><Relationship Id="rId7" Type="http://schemas.openxmlformats.org/officeDocument/2006/relationships/image" Target="../media/image139.gi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38.gif"/><Relationship Id="rId5" Type="http://schemas.openxmlformats.org/officeDocument/2006/relationships/image" Target="../media/image137.png"/><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image" Target="../media/image147.png"/><Relationship Id="rId18" Type="http://schemas.openxmlformats.org/officeDocument/2006/relationships/image" Target="../media/image152.svg"/><Relationship Id="rId3" Type="http://schemas.openxmlformats.org/officeDocument/2006/relationships/hyperlink" Target="https://dots-web.herokuapp.com/" TargetMode="External"/><Relationship Id="rId21" Type="http://schemas.openxmlformats.org/officeDocument/2006/relationships/image" Target="../media/image155.png"/><Relationship Id="rId7" Type="http://schemas.openxmlformats.org/officeDocument/2006/relationships/image" Target="../media/image141.png"/><Relationship Id="rId12" Type="http://schemas.openxmlformats.org/officeDocument/2006/relationships/image" Target="../media/image146.svg"/><Relationship Id="rId17" Type="http://schemas.openxmlformats.org/officeDocument/2006/relationships/image" Target="../media/image151.png"/><Relationship Id="rId2" Type="http://schemas.openxmlformats.org/officeDocument/2006/relationships/notesSlide" Target="../notesSlides/notesSlide16.xml"/><Relationship Id="rId16" Type="http://schemas.openxmlformats.org/officeDocument/2006/relationships/image" Target="../media/image150.svg"/><Relationship Id="rId20" Type="http://schemas.openxmlformats.org/officeDocument/2006/relationships/image" Target="../media/image154.svg"/><Relationship Id="rId1" Type="http://schemas.openxmlformats.org/officeDocument/2006/relationships/slideLayout" Target="../slideLayouts/slideLayout12.xml"/><Relationship Id="rId6" Type="http://schemas.openxmlformats.org/officeDocument/2006/relationships/hyperlink" Target="https://github.com/nirvik00/DotsDynamoDll" TargetMode="External"/><Relationship Id="rId11" Type="http://schemas.openxmlformats.org/officeDocument/2006/relationships/image" Target="../media/image145.png"/><Relationship Id="rId24" Type="http://schemas.openxmlformats.org/officeDocument/2006/relationships/image" Target="../media/image158.svg"/><Relationship Id="rId5" Type="http://schemas.openxmlformats.org/officeDocument/2006/relationships/hyperlink" Target="https://github.com/nirvik00/DOTS" TargetMode="External"/><Relationship Id="rId15" Type="http://schemas.openxmlformats.org/officeDocument/2006/relationships/image" Target="../media/image149.png"/><Relationship Id="rId23" Type="http://schemas.openxmlformats.org/officeDocument/2006/relationships/image" Target="../media/image157.png"/><Relationship Id="rId10" Type="http://schemas.openxmlformats.org/officeDocument/2006/relationships/image" Target="../media/image144.svg"/><Relationship Id="rId19" Type="http://schemas.openxmlformats.org/officeDocument/2006/relationships/image" Target="../media/image153.png"/><Relationship Id="rId4" Type="http://schemas.openxmlformats.org/officeDocument/2006/relationships/image" Target="../media/image140.gif"/><Relationship Id="rId9" Type="http://schemas.openxmlformats.org/officeDocument/2006/relationships/image" Target="../media/image143.png"/><Relationship Id="rId14" Type="http://schemas.openxmlformats.org/officeDocument/2006/relationships/image" Target="../media/image148.svg"/><Relationship Id="rId22" Type="http://schemas.openxmlformats.org/officeDocument/2006/relationships/image" Target="../media/image156.svg"/></Relationships>
</file>

<file path=ppt/slides/_rels/slide21.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emf"/><Relationship Id="rId1" Type="http://schemas.openxmlformats.org/officeDocument/2006/relationships/slideLayout" Target="../slideLayouts/slideLayout12.xml"/><Relationship Id="rId5" Type="http://schemas.openxmlformats.org/officeDocument/2006/relationships/image" Target="../media/image162.gif"/><Relationship Id="rId4" Type="http://schemas.openxmlformats.org/officeDocument/2006/relationships/image" Target="../media/image161.gif"/></Relationships>
</file>

<file path=ppt/slides/_rels/slide2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notesSlide" Target="../notesSlides/notesSlide18.xml"/><Relationship Id="rId16" Type="http://schemas.openxmlformats.org/officeDocument/2006/relationships/diagramColors" Target="../diagrams/colors10.xml"/><Relationship Id="rId1" Type="http://schemas.openxmlformats.org/officeDocument/2006/relationships/slideLayout" Target="../slideLayouts/slideLayout1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image" Target="../media/image10.png"/><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29.emf"/><Relationship Id="rId2" Type="http://schemas.openxmlformats.org/officeDocument/2006/relationships/notesSlide" Target="../notesSlides/notesSlide8.xml"/><Relationship Id="rId16" Type="http://schemas.openxmlformats.org/officeDocument/2006/relationships/image" Target="../media/image28.jpe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2.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693852" cy="1631216"/>
          </a:xfrm>
          <a:prstGeom prst="rect">
            <a:avLst/>
          </a:prstGeom>
          <a:noFill/>
        </p:spPr>
        <p:txBody>
          <a:bodyPr wrap="square" rtlCol="0">
            <a:spAutoFit/>
          </a:bodyPr>
          <a:lstStyle/>
          <a:p>
            <a:r>
              <a:rPr lang="en-US" sz="2000" dirty="0">
                <a:cs typeface="Arial" panose="020B0604020202020204" pitchFamily="34" charset="0"/>
              </a:rPr>
              <a:t>Nirvik Saha, Ph.D., Post-Doctoral Fellow at Rensselaer Polytechnic Institute</a:t>
            </a:r>
          </a:p>
          <a:p>
            <a:endParaRPr lang="en-US" sz="2000" dirty="0">
              <a:cs typeface="Arial" panose="020B0604020202020204" pitchFamily="34" charset="0"/>
            </a:endParaRPr>
          </a:p>
          <a:p>
            <a:pPr lvl="0"/>
            <a:r>
              <a:rPr lang="en-US" sz="2000" dirty="0">
                <a:cs typeface="Arial" panose="020B0604020202020204" pitchFamily="34" charset="0"/>
              </a:rPr>
              <a:t>Dennis Shelden, </a:t>
            </a:r>
            <a:r>
              <a:rPr lang="en-US" sz="2000" dirty="0">
                <a:ea typeface="Roboto" panose="020B0604020202020204" charset="0"/>
                <a:cs typeface="Times New Roman" panose="02020603050405020304" pitchFamily="18" charset="0"/>
              </a:rPr>
              <a:t>Ph.D.,  Director of Center for Architecture Science &amp; Ecology, Rensselaer Polytechnic Institute</a:t>
            </a:r>
          </a:p>
          <a:p>
            <a:pPr lvl="0"/>
            <a:endParaRPr lang="en-US" sz="2000" dirty="0"/>
          </a:p>
          <a:p>
            <a:r>
              <a:rPr lang="en-US" sz="2000" dirty="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20032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32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1030837" y="2499140"/>
            <a:ext cx="1031694" cy="6354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1912482010"/>
              </p:ext>
            </p:extLst>
          </p:nvPr>
        </p:nvGraphicFramePr>
        <p:xfrm>
          <a:off x="4223278" y="2057400"/>
          <a:ext cx="4734862" cy="3599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2854907" y="2749609"/>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345810" y="2258628"/>
            <a:ext cx="1210170" cy="369332"/>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2983859" y="2810207"/>
            <a:ext cx="1713627" cy="461665"/>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9424757" y="2825110"/>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717941" y="2334129"/>
            <a:ext cx="1197591" cy="369332"/>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553709" y="2885708"/>
            <a:ext cx="1713627" cy="461665"/>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485776" y="3369166"/>
            <a:ext cx="2601204" cy="369332"/>
          </a:xfrm>
          <a:prstGeom prst="rect">
            <a:avLst/>
          </a:prstGeom>
          <a:noFill/>
        </p:spPr>
        <p:txBody>
          <a:bodyPr wrap="square">
            <a:spAutoFit/>
          </a:bodyPr>
          <a:lstStyle/>
          <a:p>
            <a:r>
              <a:rPr lang="en-US" dirty="0"/>
              <a:t>Linked- multiple models</a:t>
            </a:r>
          </a:p>
        </p:txBody>
      </p:sp>
      <p:graphicFrame>
        <p:nvGraphicFramePr>
          <p:cNvPr id="8" name="Diagram 7">
            <a:extLst>
              <a:ext uri="{FF2B5EF4-FFF2-40B4-BE49-F238E27FC236}">
                <a16:creationId xmlns:a16="http://schemas.microsoft.com/office/drawing/2014/main" id="{20C6D63B-0E32-4E69-9D42-873C41323029}"/>
              </a:ext>
            </a:extLst>
          </p:cNvPr>
          <p:cNvGraphicFramePr/>
          <p:nvPr>
            <p:extLst>
              <p:ext uri="{D42A27DB-BD31-4B8C-83A1-F6EECF244321}">
                <p14:modId xmlns:p14="http://schemas.microsoft.com/office/powerpoint/2010/main" val="2205172919"/>
              </p:ext>
            </p:extLst>
          </p:nvPr>
        </p:nvGraphicFramePr>
        <p:xfrm>
          <a:off x="2095500" y="3184"/>
          <a:ext cx="7949648" cy="12287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itle 2">
            <a:extLst>
              <a:ext uri="{FF2B5EF4-FFF2-40B4-BE49-F238E27FC236}">
                <a16:creationId xmlns:a16="http://schemas.microsoft.com/office/drawing/2014/main" id="{A6523CD8-B1B1-4CA6-A6DD-0424721DD2C3}"/>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Design problems are nested</a:t>
            </a:r>
          </a:p>
        </p:txBody>
      </p:sp>
    </p:spTree>
    <p:extLst>
      <p:ext uri="{BB962C8B-B14F-4D97-AF65-F5344CB8AC3E}">
        <p14:creationId xmlns:p14="http://schemas.microsoft.com/office/powerpoint/2010/main" val="13765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6A8771-CB94-4CD8-BD85-1D7FA7F8100F}"/>
              </a:ext>
            </a:extLst>
          </p:cNvPr>
          <p:cNvSpPr txBox="1"/>
          <p:nvPr/>
        </p:nvSpPr>
        <p:spPr>
          <a:xfrm>
            <a:off x="2184003" y="849214"/>
            <a:ext cx="8351281" cy="400110"/>
          </a:xfrm>
          <a:prstGeom prst="rect">
            <a:avLst/>
          </a:prstGeom>
          <a:noFill/>
        </p:spPr>
        <p:txBody>
          <a:bodyPr wrap="square" rtlCol="0">
            <a:spAutoFit/>
          </a:bodyPr>
          <a:lstStyle/>
          <a:p>
            <a:r>
              <a:rPr lang="en-US" sz="2000" dirty="0"/>
              <a:t>Integrated Framework: novel SAP using permutations of process models </a:t>
            </a:r>
          </a:p>
        </p:txBody>
      </p:sp>
      <p:sp>
        <p:nvSpPr>
          <p:cNvPr id="5" name="Freeform: Shape 4">
            <a:extLst>
              <a:ext uri="{FF2B5EF4-FFF2-40B4-BE49-F238E27FC236}">
                <a16:creationId xmlns:a16="http://schemas.microsoft.com/office/drawing/2014/main" id="{58B04EC2-D530-455E-B7F9-5AB219886B3F}"/>
              </a:ext>
            </a:extLst>
          </p:cNvPr>
          <p:cNvSpPr/>
          <p:nvPr/>
        </p:nvSpPr>
        <p:spPr>
          <a:xfrm>
            <a:off x="9951051" y="2679588"/>
            <a:ext cx="143905" cy="436796"/>
          </a:xfrm>
          <a:custGeom>
            <a:avLst/>
            <a:gdLst>
              <a:gd name="connsiteX0" fmla="*/ 45720 w 91440"/>
              <a:gd name="connsiteY0" fmla="*/ 0 h 240508"/>
              <a:gd name="connsiteX1" fmla="*/ 45720 w 91440"/>
              <a:gd name="connsiteY1" fmla="*/ 240508 h 240508"/>
            </a:gdLst>
            <a:ahLst/>
            <a:cxnLst>
              <a:cxn ang="0">
                <a:pos x="connsiteX0" y="connsiteY0"/>
              </a:cxn>
              <a:cxn ang="0">
                <a:pos x="connsiteX1" y="connsiteY1"/>
              </a:cxn>
            </a:cxnLst>
            <a:rect l="l" t="t" r="r" b="b"/>
            <a:pathLst>
              <a:path w="91440" h="240508">
                <a:moveTo>
                  <a:pt x="45720" y="0"/>
                </a:moveTo>
                <a:lnTo>
                  <a:pt x="45720" y="240508"/>
                </a:lnTo>
              </a:path>
            </a:pathLst>
          </a:custGeom>
          <a:noFill/>
          <a:ln>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spcFirstLastPara="0" vert="horz" wrap="square" lIns="51642" tIns="118897" rIns="51643" bIns="118898"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6" name="Freeform: Shape 5">
            <a:extLst>
              <a:ext uri="{FF2B5EF4-FFF2-40B4-BE49-F238E27FC236}">
                <a16:creationId xmlns:a16="http://schemas.microsoft.com/office/drawing/2014/main" id="{97D3BB5D-4645-4F3D-AEBA-60534A19DFF2}"/>
              </a:ext>
            </a:extLst>
          </p:cNvPr>
          <p:cNvSpPr/>
          <p:nvPr/>
        </p:nvSpPr>
        <p:spPr>
          <a:xfrm>
            <a:off x="9095478" y="2004455"/>
            <a:ext cx="1591316" cy="630795"/>
          </a:xfrm>
          <a:custGeom>
            <a:avLst/>
            <a:gdLst>
              <a:gd name="connsiteX0" fmla="*/ 0 w 1178733"/>
              <a:gd name="connsiteY0" fmla="*/ 0 h 707240"/>
              <a:gd name="connsiteX1" fmla="*/ 1178733 w 1178733"/>
              <a:gd name="connsiteY1" fmla="*/ 0 h 707240"/>
              <a:gd name="connsiteX2" fmla="*/ 1178733 w 1178733"/>
              <a:gd name="connsiteY2" fmla="*/ 707240 h 707240"/>
              <a:gd name="connsiteX3" fmla="*/ 0 w 1178733"/>
              <a:gd name="connsiteY3" fmla="*/ 707240 h 707240"/>
              <a:gd name="connsiteX4" fmla="*/ 0 w 1178733"/>
              <a:gd name="connsiteY4" fmla="*/ 0 h 70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33" h="707240">
                <a:moveTo>
                  <a:pt x="0" y="0"/>
                </a:moveTo>
                <a:lnTo>
                  <a:pt x="1178733" y="0"/>
                </a:lnTo>
                <a:lnTo>
                  <a:pt x="1178733" y="707240"/>
                </a:lnTo>
                <a:lnTo>
                  <a:pt x="0" y="707240"/>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DESIGN PROBLEM</a:t>
            </a:r>
          </a:p>
        </p:txBody>
      </p:sp>
      <p:sp>
        <p:nvSpPr>
          <p:cNvPr id="7" name="Freeform: Shape 6">
            <a:extLst>
              <a:ext uri="{FF2B5EF4-FFF2-40B4-BE49-F238E27FC236}">
                <a16:creationId xmlns:a16="http://schemas.microsoft.com/office/drawing/2014/main" id="{D106FBFD-AEF2-47B5-BCBB-457C961F31B7}"/>
              </a:ext>
            </a:extLst>
          </p:cNvPr>
          <p:cNvSpPr/>
          <p:nvPr/>
        </p:nvSpPr>
        <p:spPr>
          <a:xfrm>
            <a:off x="9951051" y="3767371"/>
            <a:ext cx="143905" cy="410567"/>
          </a:xfrm>
          <a:custGeom>
            <a:avLst/>
            <a:gdLst>
              <a:gd name="connsiteX0" fmla="*/ 45720 w 91440"/>
              <a:gd name="connsiteY0" fmla="*/ 0 h 240508"/>
              <a:gd name="connsiteX1" fmla="*/ 45720 w 91440"/>
              <a:gd name="connsiteY1" fmla="*/ 240508 h 240508"/>
            </a:gdLst>
            <a:ahLst/>
            <a:cxnLst>
              <a:cxn ang="0">
                <a:pos x="connsiteX0" y="connsiteY0"/>
              </a:cxn>
              <a:cxn ang="0">
                <a:pos x="connsiteX1" y="connsiteY1"/>
              </a:cxn>
            </a:cxnLst>
            <a:rect l="l" t="t" r="r" b="b"/>
            <a:pathLst>
              <a:path w="91440" h="240508">
                <a:moveTo>
                  <a:pt x="45720" y="0"/>
                </a:moveTo>
                <a:lnTo>
                  <a:pt x="45720" y="240508"/>
                </a:lnTo>
              </a:path>
            </a:pathLst>
          </a:custGeom>
          <a:noFill/>
          <a:ln>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spcFirstLastPara="0" vert="horz" wrap="square" lIns="51642" tIns="118897" rIns="51643" bIns="118898"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8" name="Freeform: Shape 7">
            <a:extLst>
              <a:ext uri="{FF2B5EF4-FFF2-40B4-BE49-F238E27FC236}">
                <a16:creationId xmlns:a16="http://schemas.microsoft.com/office/drawing/2014/main" id="{D473AF45-771E-45AA-9B36-B1CBB30AB274}"/>
              </a:ext>
            </a:extLst>
          </p:cNvPr>
          <p:cNvSpPr/>
          <p:nvPr/>
        </p:nvSpPr>
        <p:spPr>
          <a:xfrm>
            <a:off x="9095478" y="3132774"/>
            <a:ext cx="1591314" cy="630795"/>
          </a:xfrm>
          <a:custGeom>
            <a:avLst/>
            <a:gdLst>
              <a:gd name="connsiteX0" fmla="*/ 0 w 1178733"/>
              <a:gd name="connsiteY0" fmla="*/ 0 h 707240"/>
              <a:gd name="connsiteX1" fmla="*/ 1178733 w 1178733"/>
              <a:gd name="connsiteY1" fmla="*/ 0 h 707240"/>
              <a:gd name="connsiteX2" fmla="*/ 1178733 w 1178733"/>
              <a:gd name="connsiteY2" fmla="*/ 707240 h 707240"/>
              <a:gd name="connsiteX3" fmla="*/ 0 w 1178733"/>
              <a:gd name="connsiteY3" fmla="*/ 707240 h 707240"/>
              <a:gd name="connsiteX4" fmla="*/ 0 w 1178733"/>
              <a:gd name="connsiteY4" fmla="*/ 0 h 70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33" h="707240">
                <a:moveTo>
                  <a:pt x="0" y="0"/>
                </a:moveTo>
                <a:lnTo>
                  <a:pt x="1178733" y="0"/>
                </a:lnTo>
                <a:lnTo>
                  <a:pt x="1178733" y="707240"/>
                </a:lnTo>
                <a:lnTo>
                  <a:pt x="0" y="707240"/>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FRAMEWORK</a:t>
            </a:r>
          </a:p>
        </p:txBody>
      </p:sp>
      <p:sp>
        <p:nvSpPr>
          <p:cNvPr id="9" name="Freeform: Shape 8">
            <a:extLst>
              <a:ext uri="{FF2B5EF4-FFF2-40B4-BE49-F238E27FC236}">
                <a16:creationId xmlns:a16="http://schemas.microsoft.com/office/drawing/2014/main" id="{824DAD1E-6AB7-4DD0-AAC7-B879410E452A}"/>
              </a:ext>
            </a:extLst>
          </p:cNvPr>
          <p:cNvSpPr/>
          <p:nvPr/>
        </p:nvSpPr>
        <p:spPr>
          <a:xfrm>
            <a:off x="9951051" y="4600153"/>
            <a:ext cx="143905" cy="442102"/>
          </a:xfrm>
          <a:custGeom>
            <a:avLst/>
            <a:gdLst>
              <a:gd name="connsiteX0" fmla="*/ 45720 w 91440"/>
              <a:gd name="connsiteY0" fmla="*/ 0 h 240508"/>
              <a:gd name="connsiteX1" fmla="*/ 45720 w 91440"/>
              <a:gd name="connsiteY1" fmla="*/ 240508 h 240508"/>
            </a:gdLst>
            <a:ahLst/>
            <a:cxnLst>
              <a:cxn ang="0">
                <a:pos x="connsiteX0" y="connsiteY0"/>
              </a:cxn>
              <a:cxn ang="0">
                <a:pos x="connsiteX1" y="connsiteY1"/>
              </a:cxn>
            </a:cxnLst>
            <a:rect l="l" t="t" r="r" b="b"/>
            <a:pathLst>
              <a:path w="91440" h="240508">
                <a:moveTo>
                  <a:pt x="45720" y="0"/>
                </a:moveTo>
                <a:lnTo>
                  <a:pt x="45720" y="240508"/>
                </a:lnTo>
              </a:path>
            </a:pathLst>
          </a:custGeom>
          <a:noFill/>
          <a:ln>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txBody>
          <a:bodyPr spcFirstLastPara="0" vert="horz" wrap="square" lIns="51642" tIns="118897" rIns="51643" bIns="118898"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0" name="Freeform: Shape 9">
            <a:extLst>
              <a:ext uri="{FF2B5EF4-FFF2-40B4-BE49-F238E27FC236}">
                <a16:creationId xmlns:a16="http://schemas.microsoft.com/office/drawing/2014/main" id="{86062523-75CD-4817-8F55-5430FD02EC3C}"/>
              </a:ext>
            </a:extLst>
          </p:cNvPr>
          <p:cNvSpPr/>
          <p:nvPr/>
        </p:nvSpPr>
        <p:spPr>
          <a:xfrm>
            <a:off x="9095478" y="4189323"/>
            <a:ext cx="1591316" cy="572659"/>
          </a:xfrm>
          <a:custGeom>
            <a:avLst/>
            <a:gdLst>
              <a:gd name="connsiteX0" fmla="*/ 0 w 1178733"/>
              <a:gd name="connsiteY0" fmla="*/ 0 h 707240"/>
              <a:gd name="connsiteX1" fmla="*/ 1178733 w 1178733"/>
              <a:gd name="connsiteY1" fmla="*/ 0 h 707240"/>
              <a:gd name="connsiteX2" fmla="*/ 1178733 w 1178733"/>
              <a:gd name="connsiteY2" fmla="*/ 707240 h 707240"/>
              <a:gd name="connsiteX3" fmla="*/ 0 w 1178733"/>
              <a:gd name="connsiteY3" fmla="*/ 707240 h 707240"/>
              <a:gd name="connsiteX4" fmla="*/ 0 w 1178733"/>
              <a:gd name="connsiteY4" fmla="*/ 0 h 70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33" h="707240">
                <a:moveTo>
                  <a:pt x="0" y="0"/>
                </a:moveTo>
                <a:lnTo>
                  <a:pt x="1178733" y="0"/>
                </a:lnTo>
                <a:lnTo>
                  <a:pt x="1178733" y="707240"/>
                </a:lnTo>
                <a:lnTo>
                  <a:pt x="0" y="707240"/>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USER ACCESS – process models</a:t>
            </a:r>
          </a:p>
        </p:txBody>
      </p:sp>
      <p:sp>
        <p:nvSpPr>
          <p:cNvPr id="11" name="Freeform: Shape 10">
            <a:extLst>
              <a:ext uri="{FF2B5EF4-FFF2-40B4-BE49-F238E27FC236}">
                <a16:creationId xmlns:a16="http://schemas.microsoft.com/office/drawing/2014/main" id="{A2A76475-BE16-45E2-9DEE-4B5C55A9C08B}"/>
              </a:ext>
            </a:extLst>
          </p:cNvPr>
          <p:cNvSpPr/>
          <p:nvPr/>
        </p:nvSpPr>
        <p:spPr>
          <a:xfrm>
            <a:off x="9095478" y="5038601"/>
            <a:ext cx="1591316" cy="630795"/>
          </a:xfrm>
          <a:custGeom>
            <a:avLst/>
            <a:gdLst>
              <a:gd name="connsiteX0" fmla="*/ 0 w 1178733"/>
              <a:gd name="connsiteY0" fmla="*/ 0 h 707240"/>
              <a:gd name="connsiteX1" fmla="*/ 1178733 w 1178733"/>
              <a:gd name="connsiteY1" fmla="*/ 0 h 707240"/>
              <a:gd name="connsiteX2" fmla="*/ 1178733 w 1178733"/>
              <a:gd name="connsiteY2" fmla="*/ 707240 h 707240"/>
              <a:gd name="connsiteX3" fmla="*/ 0 w 1178733"/>
              <a:gd name="connsiteY3" fmla="*/ 707240 h 707240"/>
              <a:gd name="connsiteX4" fmla="*/ 0 w 1178733"/>
              <a:gd name="connsiteY4" fmla="*/ 0 h 70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33" h="707240">
                <a:moveTo>
                  <a:pt x="0" y="0"/>
                </a:moveTo>
                <a:lnTo>
                  <a:pt x="1178733" y="0"/>
                </a:lnTo>
                <a:lnTo>
                  <a:pt x="1178733" y="707240"/>
                </a:lnTo>
                <a:lnTo>
                  <a:pt x="0" y="707240"/>
                </a:lnTo>
                <a:lnTo>
                  <a:pt x="0" y="0"/>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9568" tIns="99568" rIns="99568" bIns="99568" numCol="1" spcCol="1270" anchor="ctr" anchorCtr="0">
            <a:noAutofit/>
          </a:bodyPr>
          <a:lstStyle/>
          <a:p>
            <a:pPr marL="0" lvl="0" indent="0" algn="ctr" defTabSz="622300">
              <a:lnSpc>
                <a:spcPct val="150000"/>
              </a:lnSpc>
              <a:spcBef>
                <a:spcPct val="0"/>
              </a:spcBef>
              <a:spcAft>
                <a:spcPct val="35000"/>
              </a:spcAft>
              <a:buNone/>
            </a:pPr>
            <a:r>
              <a:rPr lang="en-US" sz="1400" kern="1200" dirty="0"/>
              <a:t>BLACK-BOX ALGORITHMS</a:t>
            </a:r>
          </a:p>
        </p:txBody>
      </p:sp>
      <p:grpSp>
        <p:nvGrpSpPr>
          <p:cNvPr id="74" name="Group 73">
            <a:extLst>
              <a:ext uri="{FF2B5EF4-FFF2-40B4-BE49-F238E27FC236}">
                <a16:creationId xmlns:a16="http://schemas.microsoft.com/office/drawing/2014/main" id="{AB112309-82F0-4CAF-82ED-9267E1FC3087}"/>
              </a:ext>
            </a:extLst>
          </p:cNvPr>
          <p:cNvGrpSpPr/>
          <p:nvPr/>
        </p:nvGrpSpPr>
        <p:grpSpPr>
          <a:xfrm>
            <a:off x="3449212" y="2934520"/>
            <a:ext cx="2478687" cy="858108"/>
            <a:chOff x="4050178" y="2390408"/>
            <a:chExt cx="2478687" cy="1034995"/>
          </a:xfrm>
        </p:grpSpPr>
        <p:sp>
          <p:nvSpPr>
            <p:cNvPr id="21" name="Rectangle: Rounded Corners 20">
              <a:extLst>
                <a:ext uri="{FF2B5EF4-FFF2-40B4-BE49-F238E27FC236}">
                  <a16:creationId xmlns:a16="http://schemas.microsoft.com/office/drawing/2014/main" id="{28194A90-B0CB-41C0-B1C4-6272B93EED21}"/>
                </a:ext>
              </a:extLst>
            </p:cNvPr>
            <p:cNvSpPr/>
            <p:nvPr/>
          </p:nvSpPr>
          <p:spPr>
            <a:xfrm>
              <a:off x="4050178" y="2390408"/>
              <a:ext cx="2388307" cy="949134"/>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5B48A0B9-80AD-4983-BE7D-550E42F4450B}"/>
                </a:ext>
              </a:extLst>
            </p:cNvPr>
            <p:cNvSpPr/>
            <p:nvPr/>
          </p:nvSpPr>
          <p:spPr>
            <a:xfrm>
              <a:off x="4140558" y="2476269"/>
              <a:ext cx="2388307" cy="949134"/>
            </a:xfrm>
            <a:custGeom>
              <a:avLst/>
              <a:gdLst>
                <a:gd name="connsiteX0" fmla="*/ 0 w 2388307"/>
                <a:gd name="connsiteY0" fmla="*/ 94913 h 949134"/>
                <a:gd name="connsiteX1" fmla="*/ 94913 w 2388307"/>
                <a:gd name="connsiteY1" fmla="*/ 0 h 949134"/>
                <a:gd name="connsiteX2" fmla="*/ 2293394 w 2388307"/>
                <a:gd name="connsiteY2" fmla="*/ 0 h 949134"/>
                <a:gd name="connsiteX3" fmla="*/ 2388307 w 2388307"/>
                <a:gd name="connsiteY3" fmla="*/ 94913 h 949134"/>
                <a:gd name="connsiteX4" fmla="*/ 2388307 w 2388307"/>
                <a:gd name="connsiteY4" fmla="*/ 854221 h 949134"/>
                <a:gd name="connsiteX5" fmla="*/ 2293394 w 2388307"/>
                <a:gd name="connsiteY5" fmla="*/ 949134 h 949134"/>
                <a:gd name="connsiteX6" fmla="*/ 94913 w 2388307"/>
                <a:gd name="connsiteY6" fmla="*/ 949134 h 949134"/>
                <a:gd name="connsiteX7" fmla="*/ 0 w 2388307"/>
                <a:gd name="connsiteY7" fmla="*/ 854221 h 949134"/>
                <a:gd name="connsiteX8" fmla="*/ 0 w 2388307"/>
                <a:gd name="connsiteY8" fmla="*/ 94913 h 94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307" h="949134">
                  <a:moveTo>
                    <a:pt x="0" y="94913"/>
                  </a:moveTo>
                  <a:cubicBezTo>
                    <a:pt x="0" y="42494"/>
                    <a:pt x="42494" y="0"/>
                    <a:pt x="94913" y="0"/>
                  </a:cubicBezTo>
                  <a:lnTo>
                    <a:pt x="2293394" y="0"/>
                  </a:lnTo>
                  <a:cubicBezTo>
                    <a:pt x="2345813" y="0"/>
                    <a:pt x="2388307" y="42494"/>
                    <a:pt x="2388307" y="94913"/>
                  </a:cubicBezTo>
                  <a:lnTo>
                    <a:pt x="2388307" y="854221"/>
                  </a:lnTo>
                  <a:cubicBezTo>
                    <a:pt x="2388307" y="906640"/>
                    <a:pt x="2345813" y="949134"/>
                    <a:pt x="2293394" y="949134"/>
                  </a:cubicBezTo>
                  <a:lnTo>
                    <a:pt x="94913" y="949134"/>
                  </a:lnTo>
                  <a:cubicBezTo>
                    <a:pt x="42494" y="949134"/>
                    <a:pt x="0" y="906640"/>
                    <a:pt x="0" y="854221"/>
                  </a:cubicBezTo>
                  <a:lnTo>
                    <a:pt x="0" y="94913"/>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9239" tIns="119239" rIns="119239" bIns="119239" numCol="1" spcCol="1270" anchor="ctr" anchorCtr="0">
              <a:noAutofit/>
            </a:bodyPr>
            <a:lstStyle/>
            <a:p>
              <a:pPr marL="0" lvl="0" indent="0" algn="ctr" defTabSz="1066800">
                <a:lnSpc>
                  <a:spcPct val="100000"/>
                </a:lnSpc>
                <a:spcBef>
                  <a:spcPct val="0"/>
                </a:spcBef>
                <a:buNone/>
              </a:pPr>
              <a:r>
                <a:rPr lang="en-US" sz="2400" kern="1200" baseline="-25000" dirty="0"/>
                <a:t>Design Optimization Tool Set (DOTS)</a:t>
              </a:r>
              <a:endParaRPr lang="en-US" sz="1800" kern="1200" baseline="-25000" dirty="0"/>
            </a:p>
          </p:txBody>
        </p:sp>
      </p:grpSp>
      <p:sp>
        <p:nvSpPr>
          <p:cNvPr id="23" name="Rectangle: Rounded Corners 22">
            <a:extLst>
              <a:ext uri="{FF2B5EF4-FFF2-40B4-BE49-F238E27FC236}">
                <a16:creationId xmlns:a16="http://schemas.microsoft.com/office/drawing/2014/main" id="{35D67683-0061-4743-BB3A-1AE911796E3E}"/>
              </a:ext>
            </a:extLst>
          </p:cNvPr>
          <p:cNvSpPr/>
          <p:nvPr/>
        </p:nvSpPr>
        <p:spPr>
          <a:xfrm>
            <a:off x="1999750" y="4199381"/>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E25A6FC5-B05F-4A5B-979A-7F758BCDC04B}"/>
              </a:ext>
            </a:extLst>
          </p:cNvPr>
          <p:cNvSpPr/>
          <p:nvPr/>
        </p:nvSpPr>
        <p:spPr>
          <a:xfrm>
            <a:off x="2090130" y="4285242"/>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dirty="0"/>
              <a:t>model-1</a:t>
            </a:r>
          </a:p>
        </p:txBody>
      </p:sp>
      <p:sp>
        <p:nvSpPr>
          <p:cNvPr id="25" name="Rectangle: Rounded Corners 24">
            <a:extLst>
              <a:ext uri="{FF2B5EF4-FFF2-40B4-BE49-F238E27FC236}">
                <a16:creationId xmlns:a16="http://schemas.microsoft.com/office/drawing/2014/main" id="{1629A4A8-D30C-4EB8-B01A-DC19D2E84DFC}"/>
              </a:ext>
            </a:extLst>
          </p:cNvPr>
          <p:cNvSpPr/>
          <p:nvPr/>
        </p:nvSpPr>
        <p:spPr>
          <a:xfrm>
            <a:off x="1502660"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Freeform: Shape 25">
            <a:extLst>
              <a:ext uri="{FF2B5EF4-FFF2-40B4-BE49-F238E27FC236}">
                <a16:creationId xmlns:a16="http://schemas.microsoft.com/office/drawing/2014/main" id="{C47D7C1C-4AF7-4F62-883D-3DDCAFD830D2}"/>
              </a:ext>
            </a:extLst>
          </p:cNvPr>
          <p:cNvSpPr/>
          <p:nvPr/>
        </p:nvSpPr>
        <p:spPr>
          <a:xfrm>
            <a:off x="1593040"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1</a:t>
            </a:r>
          </a:p>
        </p:txBody>
      </p:sp>
      <p:sp>
        <p:nvSpPr>
          <p:cNvPr id="27" name="Rectangle: Rounded Corners 26">
            <a:extLst>
              <a:ext uri="{FF2B5EF4-FFF2-40B4-BE49-F238E27FC236}">
                <a16:creationId xmlns:a16="http://schemas.microsoft.com/office/drawing/2014/main" id="{E071680A-A967-4B7A-B901-8ABDB293387C}"/>
              </a:ext>
            </a:extLst>
          </p:cNvPr>
          <p:cNvSpPr/>
          <p:nvPr/>
        </p:nvSpPr>
        <p:spPr>
          <a:xfrm>
            <a:off x="2496840"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extLst>
              <a:ext uri="{FF2B5EF4-FFF2-40B4-BE49-F238E27FC236}">
                <a16:creationId xmlns:a16="http://schemas.microsoft.com/office/drawing/2014/main" id="{E9A93FEA-021E-4C84-94BD-EBFCEB0A38F7}"/>
              </a:ext>
            </a:extLst>
          </p:cNvPr>
          <p:cNvSpPr/>
          <p:nvPr/>
        </p:nvSpPr>
        <p:spPr>
          <a:xfrm>
            <a:off x="2587220"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2</a:t>
            </a:r>
            <a:endParaRPr lang="en-US" sz="1400" kern="1200" dirty="0"/>
          </a:p>
        </p:txBody>
      </p:sp>
      <p:sp>
        <p:nvSpPr>
          <p:cNvPr id="29" name="Rectangle: Rounded Corners 28">
            <a:extLst>
              <a:ext uri="{FF2B5EF4-FFF2-40B4-BE49-F238E27FC236}">
                <a16:creationId xmlns:a16="http://schemas.microsoft.com/office/drawing/2014/main" id="{80711CFD-4E4C-4683-9419-A1C4BA947D91}"/>
              </a:ext>
            </a:extLst>
          </p:cNvPr>
          <p:cNvSpPr/>
          <p:nvPr/>
        </p:nvSpPr>
        <p:spPr>
          <a:xfrm>
            <a:off x="3988110" y="4199381"/>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0" name="Freeform: Shape 29">
            <a:extLst>
              <a:ext uri="{FF2B5EF4-FFF2-40B4-BE49-F238E27FC236}">
                <a16:creationId xmlns:a16="http://schemas.microsoft.com/office/drawing/2014/main" id="{ECA7209F-80E0-40C8-BA4A-6885A4F115A4}"/>
              </a:ext>
            </a:extLst>
          </p:cNvPr>
          <p:cNvSpPr/>
          <p:nvPr/>
        </p:nvSpPr>
        <p:spPr>
          <a:xfrm>
            <a:off x="4078490" y="4285242"/>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dirty="0"/>
              <a:t>model-2</a:t>
            </a:r>
          </a:p>
        </p:txBody>
      </p:sp>
      <p:sp>
        <p:nvSpPr>
          <p:cNvPr id="31" name="Rectangle: Rounded Corners 30">
            <a:extLst>
              <a:ext uri="{FF2B5EF4-FFF2-40B4-BE49-F238E27FC236}">
                <a16:creationId xmlns:a16="http://schemas.microsoft.com/office/drawing/2014/main" id="{C597DA79-D150-420F-88F9-6AA82F7C012B}"/>
              </a:ext>
            </a:extLst>
          </p:cNvPr>
          <p:cNvSpPr/>
          <p:nvPr/>
        </p:nvSpPr>
        <p:spPr>
          <a:xfrm>
            <a:off x="3491020"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38427F06-A7FB-4F43-AB7A-11A9129E7E71}"/>
              </a:ext>
            </a:extLst>
          </p:cNvPr>
          <p:cNvSpPr/>
          <p:nvPr/>
        </p:nvSpPr>
        <p:spPr>
          <a:xfrm>
            <a:off x="3581400"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3</a:t>
            </a:r>
            <a:endParaRPr lang="en-US" sz="1400" kern="1200" dirty="0"/>
          </a:p>
        </p:txBody>
      </p:sp>
      <p:sp>
        <p:nvSpPr>
          <p:cNvPr id="33" name="Rectangle: Rounded Corners 32">
            <a:extLst>
              <a:ext uri="{FF2B5EF4-FFF2-40B4-BE49-F238E27FC236}">
                <a16:creationId xmlns:a16="http://schemas.microsoft.com/office/drawing/2014/main" id="{D8A3962F-0B88-4CC3-94E2-C18DEC083564}"/>
              </a:ext>
            </a:extLst>
          </p:cNvPr>
          <p:cNvSpPr/>
          <p:nvPr/>
        </p:nvSpPr>
        <p:spPr>
          <a:xfrm>
            <a:off x="4485200"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Freeform: Shape 33">
            <a:extLst>
              <a:ext uri="{FF2B5EF4-FFF2-40B4-BE49-F238E27FC236}">
                <a16:creationId xmlns:a16="http://schemas.microsoft.com/office/drawing/2014/main" id="{0D963054-3167-4C7C-A3E6-60A03A4DD75F}"/>
              </a:ext>
            </a:extLst>
          </p:cNvPr>
          <p:cNvSpPr/>
          <p:nvPr/>
        </p:nvSpPr>
        <p:spPr>
          <a:xfrm>
            <a:off x="4575580"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4</a:t>
            </a:r>
            <a:endParaRPr lang="en-US" sz="1400" kern="1200" dirty="0"/>
          </a:p>
        </p:txBody>
      </p:sp>
      <p:sp>
        <p:nvSpPr>
          <p:cNvPr id="35" name="Rectangle: Rounded Corners 34">
            <a:extLst>
              <a:ext uri="{FF2B5EF4-FFF2-40B4-BE49-F238E27FC236}">
                <a16:creationId xmlns:a16="http://schemas.microsoft.com/office/drawing/2014/main" id="{9237BD77-6291-4D82-BD48-303186FDE308}"/>
              </a:ext>
            </a:extLst>
          </p:cNvPr>
          <p:cNvSpPr/>
          <p:nvPr/>
        </p:nvSpPr>
        <p:spPr>
          <a:xfrm>
            <a:off x="6473561" y="4199381"/>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Freeform: Shape 35">
            <a:extLst>
              <a:ext uri="{FF2B5EF4-FFF2-40B4-BE49-F238E27FC236}">
                <a16:creationId xmlns:a16="http://schemas.microsoft.com/office/drawing/2014/main" id="{D8E85454-68B7-4E11-AAA5-7304CAC9728C}"/>
              </a:ext>
            </a:extLst>
          </p:cNvPr>
          <p:cNvSpPr/>
          <p:nvPr/>
        </p:nvSpPr>
        <p:spPr>
          <a:xfrm>
            <a:off x="6563941" y="4285242"/>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dirty="0"/>
              <a:t>model-n</a:t>
            </a:r>
          </a:p>
        </p:txBody>
      </p:sp>
      <p:sp>
        <p:nvSpPr>
          <p:cNvPr id="37" name="Rectangle: Rounded Corners 36">
            <a:extLst>
              <a:ext uri="{FF2B5EF4-FFF2-40B4-BE49-F238E27FC236}">
                <a16:creationId xmlns:a16="http://schemas.microsoft.com/office/drawing/2014/main" id="{44583474-7B5F-4B13-AC67-B8536B56D999}"/>
              </a:ext>
            </a:extLst>
          </p:cNvPr>
          <p:cNvSpPr/>
          <p:nvPr/>
        </p:nvSpPr>
        <p:spPr>
          <a:xfrm>
            <a:off x="5479381"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reeform: Shape 37">
            <a:extLst>
              <a:ext uri="{FF2B5EF4-FFF2-40B4-BE49-F238E27FC236}">
                <a16:creationId xmlns:a16="http://schemas.microsoft.com/office/drawing/2014/main" id="{0E18C057-0291-4BA0-B292-81FAAC0044BD}"/>
              </a:ext>
            </a:extLst>
          </p:cNvPr>
          <p:cNvSpPr/>
          <p:nvPr/>
        </p:nvSpPr>
        <p:spPr>
          <a:xfrm>
            <a:off x="5569761"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n-2</a:t>
            </a:r>
            <a:endParaRPr lang="en-US" sz="1400" kern="1200" dirty="0"/>
          </a:p>
        </p:txBody>
      </p:sp>
      <p:sp>
        <p:nvSpPr>
          <p:cNvPr id="39" name="Rectangle: Rounded Corners 38">
            <a:extLst>
              <a:ext uri="{FF2B5EF4-FFF2-40B4-BE49-F238E27FC236}">
                <a16:creationId xmlns:a16="http://schemas.microsoft.com/office/drawing/2014/main" id="{2BB66D44-8233-44DA-8F8B-2AC1C7FC4DF6}"/>
              </a:ext>
            </a:extLst>
          </p:cNvPr>
          <p:cNvSpPr/>
          <p:nvPr/>
        </p:nvSpPr>
        <p:spPr>
          <a:xfrm>
            <a:off x="6473561"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reeform: Shape 39">
            <a:extLst>
              <a:ext uri="{FF2B5EF4-FFF2-40B4-BE49-F238E27FC236}">
                <a16:creationId xmlns:a16="http://schemas.microsoft.com/office/drawing/2014/main" id="{3C4F1A6D-1CE9-4F9D-9253-5BF04883A4B6}"/>
              </a:ext>
            </a:extLst>
          </p:cNvPr>
          <p:cNvSpPr/>
          <p:nvPr/>
        </p:nvSpPr>
        <p:spPr>
          <a:xfrm>
            <a:off x="6563941"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SAT</a:t>
            </a:r>
            <a:r>
              <a:rPr lang="en-US" sz="1400" kern="1200" baseline="-25000" dirty="0"/>
              <a:t>n-1</a:t>
            </a:r>
            <a:endParaRPr lang="en-US" sz="1400" kern="1200" dirty="0"/>
          </a:p>
        </p:txBody>
      </p:sp>
      <p:sp>
        <p:nvSpPr>
          <p:cNvPr id="41" name="Rectangle: Rounded Corners 40">
            <a:extLst>
              <a:ext uri="{FF2B5EF4-FFF2-40B4-BE49-F238E27FC236}">
                <a16:creationId xmlns:a16="http://schemas.microsoft.com/office/drawing/2014/main" id="{C5C16A54-BC59-49DC-8013-21314CB7CB32}"/>
              </a:ext>
            </a:extLst>
          </p:cNvPr>
          <p:cNvSpPr/>
          <p:nvPr/>
        </p:nvSpPr>
        <p:spPr>
          <a:xfrm>
            <a:off x="7467741" y="5095739"/>
            <a:ext cx="813420"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extLst>
              <a:ext uri="{FF2B5EF4-FFF2-40B4-BE49-F238E27FC236}">
                <a16:creationId xmlns:a16="http://schemas.microsoft.com/office/drawing/2014/main" id="{1890815E-89B3-4197-8478-7E10ABB7A5D0}"/>
              </a:ext>
            </a:extLst>
          </p:cNvPr>
          <p:cNvSpPr/>
          <p:nvPr/>
        </p:nvSpPr>
        <p:spPr>
          <a:xfrm>
            <a:off x="7558121" y="5181600"/>
            <a:ext cx="813420" cy="516521"/>
          </a:xfrm>
          <a:custGeom>
            <a:avLst/>
            <a:gdLst>
              <a:gd name="connsiteX0" fmla="*/ 0 w 813420"/>
              <a:gd name="connsiteY0" fmla="*/ 51652 h 516521"/>
              <a:gd name="connsiteX1" fmla="*/ 51652 w 813420"/>
              <a:gd name="connsiteY1" fmla="*/ 0 h 516521"/>
              <a:gd name="connsiteX2" fmla="*/ 761768 w 813420"/>
              <a:gd name="connsiteY2" fmla="*/ 0 h 516521"/>
              <a:gd name="connsiteX3" fmla="*/ 813420 w 813420"/>
              <a:gd name="connsiteY3" fmla="*/ 51652 h 516521"/>
              <a:gd name="connsiteX4" fmla="*/ 813420 w 813420"/>
              <a:gd name="connsiteY4" fmla="*/ 464869 h 516521"/>
              <a:gd name="connsiteX5" fmla="*/ 761768 w 813420"/>
              <a:gd name="connsiteY5" fmla="*/ 516521 h 516521"/>
              <a:gd name="connsiteX6" fmla="*/ 51652 w 813420"/>
              <a:gd name="connsiteY6" fmla="*/ 516521 h 516521"/>
              <a:gd name="connsiteX7" fmla="*/ 0 w 813420"/>
              <a:gd name="connsiteY7" fmla="*/ 464869 h 516521"/>
              <a:gd name="connsiteX8" fmla="*/ 0 w 813420"/>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20" h="516521">
                <a:moveTo>
                  <a:pt x="0" y="51652"/>
                </a:moveTo>
                <a:cubicBezTo>
                  <a:pt x="0" y="23125"/>
                  <a:pt x="23125" y="0"/>
                  <a:pt x="51652" y="0"/>
                </a:cubicBezTo>
                <a:lnTo>
                  <a:pt x="761768" y="0"/>
                </a:lnTo>
                <a:cubicBezTo>
                  <a:pt x="790295" y="0"/>
                  <a:pt x="813420" y="23125"/>
                  <a:pt x="813420" y="51652"/>
                </a:cubicBezTo>
                <a:lnTo>
                  <a:pt x="813420" y="464869"/>
                </a:lnTo>
                <a:cubicBezTo>
                  <a:pt x="813420" y="493396"/>
                  <a:pt x="790295" y="516521"/>
                  <a:pt x="761768"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468" tIns="68468" rIns="68468" bIns="68468" numCol="1" spcCol="1270" anchor="ctr" anchorCtr="0">
            <a:noAutofit/>
          </a:bodyPr>
          <a:lstStyle/>
          <a:p>
            <a:pPr marL="0" lvl="0" indent="0" algn="ctr" defTabSz="622300">
              <a:lnSpc>
                <a:spcPct val="90000"/>
              </a:lnSpc>
              <a:spcBef>
                <a:spcPct val="0"/>
              </a:spcBef>
              <a:spcAft>
                <a:spcPct val="35000"/>
              </a:spcAft>
              <a:buNone/>
            </a:pPr>
            <a:r>
              <a:rPr lang="en-US" sz="1400" kern="1200" dirty="0" err="1"/>
              <a:t>SAT</a:t>
            </a:r>
            <a:r>
              <a:rPr lang="en-US" sz="1400" kern="1200" baseline="-25000" dirty="0" err="1"/>
              <a:t>n</a:t>
            </a:r>
            <a:endParaRPr lang="en-US" sz="1400" kern="1200" baseline="-25000" dirty="0"/>
          </a:p>
        </p:txBody>
      </p:sp>
      <p:sp>
        <p:nvSpPr>
          <p:cNvPr id="43" name="Rectangle 42">
            <a:extLst>
              <a:ext uri="{FF2B5EF4-FFF2-40B4-BE49-F238E27FC236}">
                <a16:creationId xmlns:a16="http://schemas.microsoft.com/office/drawing/2014/main" id="{20A86E74-2609-47D6-AB54-6736013E574A}"/>
              </a:ext>
            </a:extLst>
          </p:cNvPr>
          <p:cNvSpPr/>
          <p:nvPr/>
        </p:nvSpPr>
        <p:spPr>
          <a:xfrm>
            <a:off x="1853304" y="4079358"/>
            <a:ext cx="8998977" cy="808743"/>
          </a:xfrm>
          <a:prstGeom prst="rect">
            <a:avLst/>
          </a:prstGeom>
          <a:noFill/>
          <a:ln w="63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0CA0F17A-0CE3-4AE9-92C5-41B0BBE9D47D}"/>
              </a:ext>
            </a:extLst>
          </p:cNvPr>
          <p:cNvSpPr/>
          <p:nvPr/>
        </p:nvSpPr>
        <p:spPr>
          <a:xfrm>
            <a:off x="1701328" y="2006630"/>
            <a:ext cx="1218446"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extLst>
              <a:ext uri="{FF2B5EF4-FFF2-40B4-BE49-F238E27FC236}">
                <a16:creationId xmlns:a16="http://schemas.microsoft.com/office/drawing/2014/main" id="{46B238C7-AD61-4026-A30F-8B665A58FACF}"/>
              </a:ext>
            </a:extLst>
          </p:cNvPr>
          <p:cNvSpPr/>
          <p:nvPr/>
        </p:nvSpPr>
        <p:spPr>
          <a:xfrm>
            <a:off x="1791708" y="2092491"/>
            <a:ext cx="1218446" cy="516521"/>
          </a:xfrm>
          <a:custGeom>
            <a:avLst/>
            <a:gdLst>
              <a:gd name="connsiteX0" fmla="*/ 0 w 1218446"/>
              <a:gd name="connsiteY0" fmla="*/ 51652 h 516521"/>
              <a:gd name="connsiteX1" fmla="*/ 51652 w 1218446"/>
              <a:gd name="connsiteY1" fmla="*/ 0 h 516521"/>
              <a:gd name="connsiteX2" fmla="*/ 1166794 w 1218446"/>
              <a:gd name="connsiteY2" fmla="*/ 0 h 516521"/>
              <a:gd name="connsiteX3" fmla="*/ 1218446 w 1218446"/>
              <a:gd name="connsiteY3" fmla="*/ 51652 h 516521"/>
              <a:gd name="connsiteX4" fmla="*/ 1218446 w 1218446"/>
              <a:gd name="connsiteY4" fmla="*/ 464869 h 516521"/>
              <a:gd name="connsiteX5" fmla="*/ 1166794 w 1218446"/>
              <a:gd name="connsiteY5" fmla="*/ 516521 h 516521"/>
              <a:gd name="connsiteX6" fmla="*/ 51652 w 1218446"/>
              <a:gd name="connsiteY6" fmla="*/ 516521 h 516521"/>
              <a:gd name="connsiteX7" fmla="*/ 0 w 1218446"/>
              <a:gd name="connsiteY7" fmla="*/ 464869 h 516521"/>
              <a:gd name="connsiteX8" fmla="*/ 0 w 1218446"/>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446" h="516521">
                <a:moveTo>
                  <a:pt x="0" y="51652"/>
                </a:moveTo>
                <a:cubicBezTo>
                  <a:pt x="0" y="23125"/>
                  <a:pt x="23125" y="0"/>
                  <a:pt x="51652" y="0"/>
                </a:cubicBezTo>
                <a:lnTo>
                  <a:pt x="1166794" y="0"/>
                </a:lnTo>
                <a:cubicBezTo>
                  <a:pt x="1195321" y="0"/>
                  <a:pt x="1218446" y="23125"/>
                  <a:pt x="1218446" y="51652"/>
                </a:cubicBezTo>
                <a:lnTo>
                  <a:pt x="1218446" y="464869"/>
                </a:lnTo>
                <a:cubicBezTo>
                  <a:pt x="1218446" y="493396"/>
                  <a:pt x="1195321" y="516521"/>
                  <a:pt x="1166794"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708" tIns="83708" rIns="83708" bIns="83708" numCol="1" spcCol="1270" anchor="ctr" anchorCtr="0">
            <a:noAutofit/>
          </a:bodyPr>
          <a:lstStyle/>
          <a:p>
            <a:pPr marL="0" lvl="0" indent="0" algn="ctr" defTabSz="800100">
              <a:lnSpc>
                <a:spcPct val="90000"/>
              </a:lnSpc>
              <a:spcBef>
                <a:spcPct val="0"/>
              </a:spcBef>
              <a:spcAft>
                <a:spcPct val="35000"/>
              </a:spcAft>
              <a:buNone/>
            </a:pPr>
            <a:r>
              <a:rPr lang="en-US" sz="1800" kern="1200" dirty="0"/>
              <a:t>SAP (P</a:t>
            </a:r>
            <a:r>
              <a:rPr lang="en-US" sz="1800" kern="1200" baseline="-25000" dirty="0"/>
              <a:t>i</a:t>
            </a:r>
            <a:r>
              <a:rPr lang="en-US" sz="1800" kern="1200" baseline="0" dirty="0"/>
              <a:t>)</a:t>
            </a:r>
            <a:endParaRPr lang="en-US" sz="1800" kern="1200" baseline="-25000" dirty="0"/>
          </a:p>
        </p:txBody>
      </p:sp>
      <p:sp>
        <p:nvSpPr>
          <p:cNvPr id="48" name="Rectangle: Rounded Corners 47">
            <a:extLst>
              <a:ext uri="{FF2B5EF4-FFF2-40B4-BE49-F238E27FC236}">
                <a16:creationId xmlns:a16="http://schemas.microsoft.com/office/drawing/2014/main" id="{F63B86CD-C7E7-4137-8175-1FFC2C7079C8}"/>
              </a:ext>
            </a:extLst>
          </p:cNvPr>
          <p:cNvSpPr/>
          <p:nvPr/>
        </p:nvSpPr>
        <p:spPr>
          <a:xfrm>
            <a:off x="3083959" y="2006630"/>
            <a:ext cx="1218446"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9" name="Freeform: Shape 48">
            <a:extLst>
              <a:ext uri="{FF2B5EF4-FFF2-40B4-BE49-F238E27FC236}">
                <a16:creationId xmlns:a16="http://schemas.microsoft.com/office/drawing/2014/main" id="{E437A1EE-E67A-4BF5-B046-B7552EDD929D}"/>
              </a:ext>
            </a:extLst>
          </p:cNvPr>
          <p:cNvSpPr/>
          <p:nvPr/>
        </p:nvSpPr>
        <p:spPr>
          <a:xfrm>
            <a:off x="3174339" y="2092491"/>
            <a:ext cx="1218446" cy="516521"/>
          </a:xfrm>
          <a:custGeom>
            <a:avLst/>
            <a:gdLst>
              <a:gd name="connsiteX0" fmla="*/ 0 w 1218446"/>
              <a:gd name="connsiteY0" fmla="*/ 51652 h 516521"/>
              <a:gd name="connsiteX1" fmla="*/ 51652 w 1218446"/>
              <a:gd name="connsiteY1" fmla="*/ 0 h 516521"/>
              <a:gd name="connsiteX2" fmla="*/ 1166794 w 1218446"/>
              <a:gd name="connsiteY2" fmla="*/ 0 h 516521"/>
              <a:gd name="connsiteX3" fmla="*/ 1218446 w 1218446"/>
              <a:gd name="connsiteY3" fmla="*/ 51652 h 516521"/>
              <a:gd name="connsiteX4" fmla="*/ 1218446 w 1218446"/>
              <a:gd name="connsiteY4" fmla="*/ 464869 h 516521"/>
              <a:gd name="connsiteX5" fmla="*/ 1166794 w 1218446"/>
              <a:gd name="connsiteY5" fmla="*/ 516521 h 516521"/>
              <a:gd name="connsiteX6" fmla="*/ 51652 w 1218446"/>
              <a:gd name="connsiteY6" fmla="*/ 516521 h 516521"/>
              <a:gd name="connsiteX7" fmla="*/ 0 w 1218446"/>
              <a:gd name="connsiteY7" fmla="*/ 464869 h 516521"/>
              <a:gd name="connsiteX8" fmla="*/ 0 w 1218446"/>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446" h="516521">
                <a:moveTo>
                  <a:pt x="0" y="51652"/>
                </a:moveTo>
                <a:cubicBezTo>
                  <a:pt x="0" y="23125"/>
                  <a:pt x="23125" y="0"/>
                  <a:pt x="51652" y="0"/>
                </a:cubicBezTo>
                <a:lnTo>
                  <a:pt x="1166794" y="0"/>
                </a:lnTo>
                <a:cubicBezTo>
                  <a:pt x="1195321" y="0"/>
                  <a:pt x="1218446" y="23125"/>
                  <a:pt x="1218446" y="51652"/>
                </a:cubicBezTo>
                <a:lnTo>
                  <a:pt x="1218446" y="464869"/>
                </a:lnTo>
                <a:cubicBezTo>
                  <a:pt x="1218446" y="493396"/>
                  <a:pt x="1195321" y="516521"/>
                  <a:pt x="1166794"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708" tIns="83708" rIns="83708" bIns="83708" numCol="1" spcCol="1270" anchor="ctr" anchorCtr="0">
            <a:noAutofit/>
          </a:bodyPr>
          <a:lstStyle/>
          <a:p>
            <a:pPr marL="0" lvl="0" indent="0" algn="ctr" defTabSz="800100">
              <a:lnSpc>
                <a:spcPct val="90000"/>
              </a:lnSpc>
              <a:spcBef>
                <a:spcPct val="0"/>
              </a:spcBef>
              <a:spcAft>
                <a:spcPct val="35000"/>
              </a:spcAft>
              <a:buNone/>
            </a:pPr>
            <a:r>
              <a:rPr lang="en-US" sz="1800" kern="1200" dirty="0"/>
              <a:t>SAP (P</a:t>
            </a:r>
            <a:r>
              <a:rPr lang="en-US" sz="1800" kern="1200" baseline="-25000" dirty="0"/>
              <a:t>i+1</a:t>
            </a:r>
            <a:r>
              <a:rPr lang="en-US" sz="1800" kern="1200" baseline="0" dirty="0"/>
              <a:t>)</a:t>
            </a:r>
            <a:endParaRPr lang="en-US" sz="1800" kern="1200" baseline="-25000" dirty="0"/>
          </a:p>
        </p:txBody>
      </p:sp>
      <p:sp>
        <p:nvSpPr>
          <p:cNvPr id="51" name="Rectangle: Rounded Corners 50">
            <a:extLst>
              <a:ext uri="{FF2B5EF4-FFF2-40B4-BE49-F238E27FC236}">
                <a16:creationId xmlns:a16="http://schemas.microsoft.com/office/drawing/2014/main" id="{CE4D4910-37F6-4D8F-9037-48244250075F}"/>
              </a:ext>
            </a:extLst>
          </p:cNvPr>
          <p:cNvSpPr/>
          <p:nvPr/>
        </p:nvSpPr>
        <p:spPr>
          <a:xfrm>
            <a:off x="7429414" y="2006630"/>
            <a:ext cx="1218446"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2" name="Freeform: Shape 51">
            <a:extLst>
              <a:ext uri="{FF2B5EF4-FFF2-40B4-BE49-F238E27FC236}">
                <a16:creationId xmlns:a16="http://schemas.microsoft.com/office/drawing/2014/main" id="{30A99509-DA42-4F92-9DEB-90C34C0DCDAF}"/>
              </a:ext>
            </a:extLst>
          </p:cNvPr>
          <p:cNvSpPr/>
          <p:nvPr/>
        </p:nvSpPr>
        <p:spPr>
          <a:xfrm>
            <a:off x="7519794" y="2092491"/>
            <a:ext cx="1218446" cy="516521"/>
          </a:xfrm>
          <a:custGeom>
            <a:avLst/>
            <a:gdLst>
              <a:gd name="connsiteX0" fmla="*/ 0 w 1218446"/>
              <a:gd name="connsiteY0" fmla="*/ 51652 h 516521"/>
              <a:gd name="connsiteX1" fmla="*/ 51652 w 1218446"/>
              <a:gd name="connsiteY1" fmla="*/ 0 h 516521"/>
              <a:gd name="connsiteX2" fmla="*/ 1166794 w 1218446"/>
              <a:gd name="connsiteY2" fmla="*/ 0 h 516521"/>
              <a:gd name="connsiteX3" fmla="*/ 1218446 w 1218446"/>
              <a:gd name="connsiteY3" fmla="*/ 51652 h 516521"/>
              <a:gd name="connsiteX4" fmla="*/ 1218446 w 1218446"/>
              <a:gd name="connsiteY4" fmla="*/ 464869 h 516521"/>
              <a:gd name="connsiteX5" fmla="*/ 1166794 w 1218446"/>
              <a:gd name="connsiteY5" fmla="*/ 516521 h 516521"/>
              <a:gd name="connsiteX6" fmla="*/ 51652 w 1218446"/>
              <a:gd name="connsiteY6" fmla="*/ 516521 h 516521"/>
              <a:gd name="connsiteX7" fmla="*/ 0 w 1218446"/>
              <a:gd name="connsiteY7" fmla="*/ 464869 h 516521"/>
              <a:gd name="connsiteX8" fmla="*/ 0 w 1218446"/>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446" h="516521">
                <a:moveTo>
                  <a:pt x="0" y="51652"/>
                </a:moveTo>
                <a:cubicBezTo>
                  <a:pt x="0" y="23125"/>
                  <a:pt x="23125" y="0"/>
                  <a:pt x="51652" y="0"/>
                </a:cubicBezTo>
                <a:lnTo>
                  <a:pt x="1166794" y="0"/>
                </a:lnTo>
                <a:cubicBezTo>
                  <a:pt x="1195321" y="0"/>
                  <a:pt x="1218446" y="23125"/>
                  <a:pt x="1218446" y="51652"/>
                </a:cubicBezTo>
                <a:lnTo>
                  <a:pt x="1218446" y="464869"/>
                </a:lnTo>
                <a:cubicBezTo>
                  <a:pt x="1218446" y="493396"/>
                  <a:pt x="1195321" y="516521"/>
                  <a:pt x="1166794"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708" tIns="83708" rIns="83708" bIns="83708" numCol="1" spcCol="1270" anchor="ctr" anchorCtr="0">
            <a:noAutofit/>
          </a:bodyPr>
          <a:lstStyle/>
          <a:p>
            <a:pPr marL="0" lvl="0" indent="0" algn="ctr" defTabSz="800100">
              <a:lnSpc>
                <a:spcPct val="90000"/>
              </a:lnSpc>
              <a:spcBef>
                <a:spcPct val="0"/>
              </a:spcBef>
              <a:spcAft>
                <a:spcPct val="35000"/>
              </a:spcAft>
              <a:buNone/>
            </a:pPr>
            <a:r>
              <a:rPr lang="en-US" sz="1800" kern="1200" dirty="0"/>
              <a:t>SAP (P</a:t>
            </a:r>
            <a:r>
              <a:rPr lang="en-US" sz="1800" kern="1200" baseline="-25000" dirty="0"/>
              <a:t>n</a:t>
            </a:r>
            <a:r>
              <a:rPr lang="en-US" sz="1800" kern="1200" baseline="0" dirty="0"/>
              <a:t>)</a:t>
            </a:r>
            <a:endParaRPr lang="en-US" sz="1800" kern="1200" baseline="-25000" dirty="0"/>
          </a:p>
        </p:txBody>
      </p:sp>
      <p:cxnSp>
        <p:nvCxnSpPr>
          <p:cNvPr id="58" name="Straight Connector 57">
            <a:extLst>
              <a:ext uri="{FF2B5EF4-FFF2-40B4-BE49-F238E27FC236}">
                <a16:creationId xmlns:a16="http://schemas.microsoft.com/office/drawing/2014/main" id="{E3643D04-1BD6-4D5C-8132-7340DE827239}"/>
              </a:ext>
            </a:extLst>
          </p:cNvPr>
          <p:cNvCxnSpPr>
            <a:cxnSpLocks/>
          </p:cNvCxnSpPr>
          <p:nvPr/>
        </p:nvCxnSpPr>
        <p:spPr>
          <a:xfrm>
            <a:off x="4488748" y="2352946"/>
            <a:ext cx="493542" cy="0"/>
          </a:xfrm>
          <a:prstGeom prst="line">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71C670B3-177E-407A-8A13-A2289A82D2D5}"/>
              </a:ext>
            </a:extLst>
          </p:cNvPr>
          <p:cNvSpPr/>
          <p:nvPr/>
        </p:nvSpPr>
        <p:spPr>
          <a:xfrm>
            <a:off x="5074355" y="2006630"/>
            <a:ext cx="1218446" cy="516521"/>
          </a:xfrm>
          <a:prstGeom prst="roundRect">
            <a:avLst>
              <a:gd name="adj" fmla="val 10000"/>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1" name="Freeform: Shape 60">
            <a:extLst>
              <a:ext uri="{FF2B5EF4-FFF2-40B4-BE49-F238E27FC236}">
                <a16:creationId xmlns:a16="http://schemas.microsoft.com/office/drawing/2014/main" id="{7A092F63-7FAD-4769-AEAE-05E9779BD510}"/>
              </a:ext>
            </a:extLst>
          </p:cNvPr>
          <p:cNvSpPr/>
          <p:nvPr/>
        </p:nvSpPr>
        <p:spPr>
          <a:xfrm>
            <a:off x="5164735" y="2092491"/>
            <a:ext cx="1218446" cy="516521"/>
          </a:xfrm>
          <a:custGeom>
            <a:avLst/>
            <a:gdLst>
              <a:gd name="connsiteX0" fmla="*/ 0 w 1218446"/>
              <a:gd name="connsiteY0" fmla="*/ 51652 h 516521"/>
              <a:gd name="connsiteX1" fmla="*/ 51652 w 1218446"/>
              <a:gd name="connsiteY1" fmla="*/ 0 h 516521"/>
              <a:gd name="connsiteX2" fmla="*/ 1166794 w 1218446"/>
              <a:gd name="connsiteY2" fmla="*/ 0 h 516521"/>
              <a:gd name="connsiteX3" fmla="*/ 1218446 w 1218446"/>
              <a:gd name="connsiteY3" fmla="*/ 51652 h 516521"/>
              <a:gd name="connsiteX4" fmla="*/ 1218446 w 1218446"/>
              <a:gd name="connsiteY4" fmla="*/ 464869 h 516521"/>
              <a:gd name="connsiteX5" fmla="*/ 1166794 w 1218446"/>
              <a:gd name="connsiteY5" fmla="*/ 516521 h 516521"/>
              <a:gd name="connsiteX6" fmla="*/ 51652 w 1218446"/>
              <a:gd name="connsiteY6" fmla="*/ 516521 h 516521"/>
              <a:gd name="connsiteX7" fmla="*/ 0 w 1218446"/>
              <a:gd name="connsiteY7" fmla="*/ 464869 h 516521"/>
              <a:gd name="connsiteX8" fmla="*/ 0 w 1218446"/>
              <a:gd name="connsiteY8" fmla="*/ 51652 h 5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446" h="516521">
                <a:moveTo>
                  <a:pt x="0" y="51652"/>
                </a:moveTo>
                <a:cubicBezTo>
                  <a:pt x="0" y="23125"/>
                  <a:pt x="23125" y="0"/>
                  <a:pt x="51652" y="0"/>
                </a:cubicBezTo>
                <a:lnTo>
                  <a:pt x="1166794" y="0"/>
                </a:lnTo>
                <a:cubicBezTo>
                  <a:pt x="1195321" y="0"/>
                  <a:pt x="1218446" y="23125"/>
                  <a:pt x="1218446" y="51652"/>
                </a:cubicBezTo>
                <a:lnTo>
                  <a:pt x="1218446" y="464869"/>
                </a:lnTo>
                <a:cubicBezTo>
                  <a:pt x="1218446" y="493396"/>
                  <a:pt x="1195321" y="516521"/>
                  <a:pt x="1166794" y="516521"/>
                </a:cubicBezTo>
                <a:lnTo>
                  <a:pt x="51652" y="516521"/>
                </a:lnTo>
                <a:cubicBezTo>
                  <a:pt x="23125" y="516521"/>
                  <a:pt x="0" y="493396"/>
                  <a:pt x="0" y="464869"/>
                </a:cubicBezTo>
                <a:lnTo>
                  <a:pt x="0" y="51652"/>
                </a:lnTo>
                <a:close/>
              </a:path>
            </a:pathLst>
          </a:custGeom>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708" tIns="83708" rIns="83708" bIns="83708" numCol="1" spcCol="1270" anchor="ctr" anchorCtr="0">
            <a:noAutofit/>
          </a:bodyPr>
          <a:lstStyle/>
          <a:p>
            <a:pPr marL="0" lvl="0" indent="0" algn="ctr" defTabSz="800100">
              <a:lnSpc>
                <a:spcPct val="90000"/>
              </a:lnSpc>
              <a:spcBef>
                <a:spcPct val="0"/>
              </a:spcBef>
              <a:spcAft>
                <a:spcPct val="35000"/>
              </a:spcAft>
              <a:buNone/>
            </a:pPr>
            <a:r>
              <a:rPr lang="en-US" sz="1800" kern="1200" dirty="0"/>
              <a:t>SAP (P</a:t>
            </a:r>
            <a:r>
              <a:rPr lang="en-US" sz="1800" kern="1200" baseline="-25000" dirty="0"/>
              <a:t>i+1</a:t>
            </a:r>
            <a:r>
              <a:rPr lang="en-US" sz="1800" kern="1200" baseline="0" dirty="0"/>
              <a:t>)</a:t>
            </a:r>
            <a:endParaRPr lang="en-US" sz="1800" kern="1200" baseline="-25000" dirty="0"/>
          </a:p>
        </p:txBody>
      </p:sp>
      <p:graphicFrame>
        <p:nvGraphicFramePr>
          <p:cNvPr id="65" name="Diagram 64">
            <a:extLst>
              <a:ext uri="{FF2B5EF4-FFF2-40B4-BE49-F238E27FC236}">
                <a16:creationId xmlns:a16="http://schemas.microsoft.com/office/drawing/2014/main" id="{CDDB9BA3-D0D1-4E80-BA41-75C06BF34F76}"/>
              </a:ext>
            </a:extLst>
          </p:cNvPr>
          <p:cNvGraphicFramePr/>
          <p:nvPr>
            <p:extLst>
              <p:ext uri="{D42A27DB-BD31-4B8C-83A1-F6EECF244321}">
                <p14:modId xmlns:p14="http://schemas.microsoft.com/office/powerpoint/2010/main" val="946892331"/>
              </p:ext>
            </p:extLst>
          </p:nvPr>
        </p:nvGraphicFramePr>
        <p:xfrm>
          <a:off x="2095500" y="3184"/>
          <a:ext cx="7949648" cy="1228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7" name="Title 2">
            <a:extLst>
              <a:ext uri="{FF2B5EF4-FFF2-40B4-BE49-F238E27FC236}">
                <a16:creationId xmlns:a16="http://schemas.microsoft.com/office/drawing/2014/main" id="{7314A734-0CCD-46D6-ADCE-9E89C53A32D9}"/>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cxnSp>
        <p:nvCxnSpPr>
          <p:cNvPr id="76" name="Straight Connector 75">
            <a:extLst>
              <a:ext uri="{FF2B5EF4-FFF2-40B4-BE49-F238E27FC236}">
                <a16:creationId xmlns:a16="http://schemas.microsoft.com/office/drawing/2014/main" id="{7ACDB8D6-764D-4D07-871A-8B93CF24C26C}"/>
              </a:ext>
            </a:extLst>
          </p:cNvPr>
          <p:cNvCxnSpPr/>
          <p:nvPr/>
        </p:nvCxnSpPr>
        <p:spPr>
          <a:xfrm>
            <a:off x="2400931" y="2609012"/>
            <a:ext cx="0" cy="118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A74F616-1D3C-4C3D-8165-DA9E4332312B}"/>
              </a:ext>
            </a:extLst>
          </p:cNvPr>
          <p:cNvCxnSpPr/>
          <p:nvPr/>
        </p:nvCxnSpPr>
        <p:spPr>
          <a:xfrm>
            <a:off x="3788259" y="2609012"/>
            <a:ext cx="0" cy="118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8718401-60B8-449B-98BA-97C455BB7E48}"/>
              </a:ext>
            </a:extLst>
          </p:cNvPr>
          <p:cNvCxnSpPr/>
          <p:nvPr/>
        </p:nvCxnSpPr>
        <p:spPr>
          <a:xfrm>
            <a:off x="5723634" y="2609012"/>
            <a:ext cx="0" cy="118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68FDB74-C29D-479B-A39A-957EB0900018}"/>
              </a:ext>
            </a:extLst>
          </p:cNvPr>
          <p:cNvCxnSpPr/>
          <p:nvPr/>
        </p:nvCxnSpPr>
        <p:spPr>
          <a:xfrm>
            <a:off x="8162034" y="2609012"/>
            <a:ext cx="0" cy="118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38E19F-F167-4F70-9E73-B975EB64D361}"/>
              </a:ext>
            </a:extLst>
          </p:cNvPr>
          <p:cNvCxnSpPr>
            <a:cxnSpLocks/>
          </p:cNvCxnSpPr>
          <p:nvPr/>
        </p:nvCxnSpPr>
        <p:spPr>
          <a:xfrm>
            <a:off x="2400931" y="2727673"/>
            <a:ext cx="332270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36CD37-09CF-45BB-A1D8-AAA4D1FEA31D}"/>
              </a:ext>
            </a:extLst>
          </p:cNvPr>
          <p:cNvCxnSpPr>
            <a:cxnSpLocks/>
            <a:endCxn id="21" idx="0"/>
          </p:cNvCxnSpPr>
          <p:nvPr/>
        </p:nvCxnSpPr>
        <p:spPr>
          <a:xfrm>
            <a:off x="4643365" y="2727673"/>
            <a:ext cx="1" cy="2068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808D34F-3199-462E-8312-55C4B704EA72}"/>
              </a:ext>
            </a:extLst>
          </p:cNvPr>
          <p:cNvCxnSpPr>
            <a:cxnSpLocks/>
          </p:cNvCxnSpPr>
          <p:nvPr/>
        </p:nvCxnSpPr>
        <p:spPr>
          <a:xfrm>
            <a:off x="5716009" y="2727673"/>
            <a:ext cx="244602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8588147-457F-4692-904E-D28E393418C1}"/>
              </a:ext>
            </a:extLst>
          </p:cNvPr>
          <p:cNvCxnSpPr>
            <a:cxnSpLocks/>
          </p:cNvCxnSpPr>
          <p:nvPr/>
        </p:nvCxnSpPr>
        <p:spPr>
          <a:xfrm>
            <a:off x="4643365" y="3792628"/>
            <a:ext cx="0" cy="1242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EC1339-E3B2-4342-BC15-D942DEDCC6A5}"/>
              </a:ext>
            </a:extLst>
          </p:cNvPr>
          <p:cNvCxnSpPr>
            <a:cxnSpLocks/>
          </p:cNvCxnSpPr>
          <p:nvPr/>
        </p:nvCxnSpPr>
        <p:spPr>
          <a:xfrm flipH="1">
            <a:off x="2309258" y="3916829"/>
            <a:ext cx="233410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1762392-593C-4C76-829B-824EA434BA6A}"/>
              </a:ext>
            </a:extLst>
          </p:cNvPr>
          <p:cNvCxnSpPr>
            <a:cxnSpLocks/>
          </p:cNvCxnSpPr>
          <p:nvPr/>
        </p:nvCxnSpPr>
        <p:spPr>
          <a:xfrm>
            <a:off x="4388841" y="3916829"/>
            <a:ext cx="0" cy="2611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427D72-BB21-4DCA-9B11-7E44A73F6662}"/>
              </a:ext>
            </a:extLst>
          </p:cNvPr>
          <p:cNvCxnSpPr>
            <a:cxnSpLocks/>
          </p:cNvCxnSpPr>
          <p:nvPr/>
        </p:nvCxnSpPr>
        <p:spPr>
          <a:xfrm>
            <a:off x="2309258" y="3916829"/>
            <a:ext cx="0" cy="2611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19B381C-0A6A-4928-93B9-DC86044CD65F}"/>
              </a:ext>
            </a:extLst>
          </p:cNvPr>
          <p:cNvCxnSpPr>
            <a:cxnSpLocks/>
          </p:cNvCxnSpPr>
          <p:nvPr/>
        </p:nvCxnSpPr>
        <p:spPr>
          <a:xfrm>
            <a:off x="6866278" y="3916829"/>
            <a:ext cx="0" cy="2611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2FE9B9D-9C93-4D9C-8358-41455C1567AA}"/>
              </a:ext>
            </a:extLst>
          </p:cNvPr>
          <p:cNvCxnSpPr>
            <a:cxnSpLocks/>
          </p:cNvCxnSpPr>
          <p:nvPr/>
        </p:nvCxnSpPr>
        <p:spPr>
          <a:xfrm>
            <a:off x="4550945" y="3916829"/>
            <a:ext cx="231533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C5A3F8AC-D0C5-4740-AF2E-40524AEF6A71}"/>
              </a:ext>
            </a:extLst>
          </p:cNvPr>
          <p:cNvGrpSpPr/>
          <p:nvPr/>
        </p:nvGrpSpPr>
        <p:grpSpPr>
          <a:xfrm>
            <a:off x="1909370" y="4818234"/>
            <a:ext cx="1050872" cy="254464"/>
            <a:chOff x="944662" y="3981305"/>
            <a:chExt cx="350738" cy="149474"/>
          </a:xfrm>
        </p:grpSpPr>
        <p:cxnSp>
          <p:nvCxnSpPr>
            <p:cNvPr id="103" name="Straight Connector 102">
              <a:extLst>
                <a:ext uri="{FF2B5EF4-FFF2-40B4-BE49-F238E27FC236}">
                  <a16:creationId xmlns:a16="http://schemas.microsoft.com/office/drawing/2014/main" id="{8977B762-FDBC-4AF7-AEE2-C71B9338D239}"/>
                </a:ext>
              </a:extLst>
            </p:cNvPr>
            <p:cNvCxnSpPr/>
            <p:nvPr/>
          </p:nvCxnSpPr>
          <p:spPr>
            <a:xfrm flipV="1">
              <a:off x="944662"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E07D909-49DA-4AE3-91E6-E5C0458926DC}"/>
                </a:ext>
              </a:extLst>
            </p:cNvPr>
            <p:cNvCxnSpPr/>
            <p:nvPr/>
          </p:nvCxnSpPr>
          <p:spPr>
            <a:xfrm flipV="1">
              <a:off x="1295400"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914B813-89FF-42C8-8785-FAA991C73398}"/>
                </a:ext>
              </a:extLst>
            </p:cNvPr>
            <p:cNvCxnSpPr>
              <a:cxnSpLocks/>
            </p:cNvCxnSpPr>
            <p:nvPr/>
          </p:nvCxnSpPr>
          <p:spPr>
            <a:xfrm>
              <a:off x="944662" y="4056042"/>
              <a:ext cx="35073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DF26204-64B5-4256-8C3E-76318E9AE819}"/>
                </a:ext>
              </a:extLst>
            </p:cNvPr>
            <p:cNvCxnSpPr/>
            <p:nvPr/>
          </p:nvCxnSpPr>
          <p:spPr>
            <a:xfrm flipV="1">
              <a:off x="1078128" y="3981305"/>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47A5FD53-3353-4E2D-A0B2-A131CD93314D}"/>
              </a:ext>
            </a:extLst>
          </p:cNvPr>
          <p:cNvGrpSpPr/>
          <p:nvPr/>
        </p:nvGrpSpPr>
        <p:grpSpPr>
          <a:xfrm>
            <a:off x="3894834" y="4818234"/>
            <a:ext cx="988110" cy="254464"/>
            <a:chOff x="944662" y="3981305"/>
            <a:chExt cx="350738" cy="149474"/>
          </a:xfrm>
        </p:grpSpPr>
        <p:cxnSp>
          <p:nvCxnSpPr>
            <p:cNvPr id="113" name="Straight Connector 112">
              <a:extLst>
                <a:ext uri="{FF2B5EF4-FFF2-40B4-BE49-F238E27FC236}">
                  <a16:creationId xmlns:a16="http://schemas.microsoft.com/office/drawing/2014/main" id="{BA2D6008-9913-44CC-BBF5-9B04FF24D0C5}"/>
                </a:ext>
              </a:extLst>
            </p:cNvPr>
            <p:cNvCxnSpPr/>
            <p:nvPr/>
          </p:nvCxnSpPr>
          <p:spPr>
            <a:xfrm flipV="1">
              <a:off x="944662"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3E115B5-6104-4B0B-9224-720C7ECB6787}"/>
                </a:ext>
              </a:extLst>
            </p:cNvPr>
            <p:cNvCxnSpPr/>
            <p:nvPr/>
          </p:nvCxnSpPr>
          <p:spPr>
            <a:xfrm flipV="1">
              <a:off x="1295400"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685D811-BFF8-4746-BA48-E368F2F22A67}"/>
                </a:ext>
              </a:extLst>
            </p:cNvPr>
            <p:cNvCxnSpPr>
              <a:cxnSpLocks/>
            </p:cNvCxnSpPr>
            <p:nvPr/>
          </p:nvCxnSpPr>
          <p:spPr>
            <a:xfrm>
              <a:off x="944662" y="4056042"/>
              <a:ext cx="35073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6AC229B-F59A-4C1D-9761-917788E19A39}"/>
                </a:ext>
              </a:extLst>
            </p:cNvPr>
            <p:cNvCxnSpPr/>
            <p:nvPr/>
          </p:nvCxnSpPr>
          <p:spPr>
            <a:xfrm flipV="1">
              <a:off x="1123479" y="3981305"/>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51D50FDC-53E6-4D5A-B0FA-4FAE61EA9354}"/>
              </a:ext>
            </a:extLst>
          </p:cNvPr>
          <p:cNvGrpSpPr/>
          <p:nvPr/>
        </p:nvGrpSpPr>
        <p:grpSpPr>
          <a:xfrm>
            <a:off x="5927898" y="4818234"/>
            <a:ext cx="2005529" cy="254464"/>
            <a:chOff x="944662" y="3981305"/>
            <a:chExt cx="350738" cy="149474"/>
          </a:xfrm>
        </p:grpSpPr>
        <p:cxnSp>
          <p:nvCxnSpPr>
            <p:cNvPr id="118" name="Straight Connector 117">
              <a:extLst>
                <a:ext uri="{FF2B5EF4-FFF2-40B4-BE49-F238E27FC236}">
                  <a16:creationId xmlns:a16="http://schemas.microsoft.com/office/drawing/2014/main" id="{EFF67918-89BA-4D8A-9BC4-EFD9453CB6F8}"/>
                </a:ext>
              </a:extLst>
            </p:cNvPr>
            <p:cNvCxnSpPr/>
            <p:nvPr/>
          </p:nvCxnSpPr>
          <p:spPr>
            <a:xfrm flipV="1">
              <a:off x="944662"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75AAB7A-7D6B-4D60-AC6D-79137414FDA1}"/>
                </a:ext>
              </a:extLst>
            </p:cNvPr>
            <p:cNvCxnSpPr/>
            <p:nvPr/>
          </p:nvCxnSpPr>
          <p:spPr>
            <a:xfrm flipV="1">
              <a:off x="1295400"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BE5C016-D2FE-4D5D-B9B4-BA3DD0D81E6A}"/>
                </a:ext>
              </a:extLst>
            </p:cNvPr>
            <p:cNvCxnSpPr>
              <a:cxnSpLocks/>
            </p:cNvCxnSpPr>
            <p:nvPr/>
          </p:nvCxnSpPr>
          <p:spPr>
            <a:xfrm>
              <a:off x="944662" y="4056042"/>
              <a:ext cx="35073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19E02CC-7384-470F-9BBB-90648BE72B35}"/>
                </a:ext>
              </a:extLst>
            </p:cNvPr>
            <p:cNvCxnSpPr/>
            <p:nvPr/>
          </p:nvCxnSpPr>
          <p:spPr>
            <a:xfrm flipV="1">
              <a:off x="1123479" y="3981305"/>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54A5BD3-E2EA-442D-A2A7-B81225FF1A80}"/>
                </a:ext>
              </a:extLst>
            </p:cNvPr>
            <p:cNvCxnSpPr/>
            <p:nvPr/>
          </p:nvCxnSpPr>
          <p:spPr>
            <a:xfrm flipV="1">
              <a:off x="1135486" y="4056042"/>
              <a:ext cx="0" cy="747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5922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276;p35">
            <a:extLst>
              <a:ext uri="{FF2B5EF4-FFF2-40B4-BE49-F238E27FC236}">
                <a16:creationId xmlns:a16="http://schemas.microsoft.com/office/drawing/2014/main" id="{FAB19FBE-1C14-4076-9EBA-7C7C6F3E2C59}"/>
              </a:ext>
            </a:extLst>
          </p:cNvPr>
          <p:cNvPicPr preferRelativeResize="0"/>
          <p:nvPr/>
        </p:nvPicPr>
        <p:blipFill>
          <a:blip r:embed="rId2">
            <a:alphaModFix/>
          </a:blip>
          <a:stretch>
            <a:fillRect/>
          </a:stretch>
        </p:blipFill>
        <p:spPr>
          <a:xfrm>
            <a:off x="6713558" y="1617425"/>
            <a:ext cx="291522" cy="291522"/>
          </a:xfrm>
          <a:prstGeom prst="rect">
            <a:avLst/>
          </a:prstGeom>
          <a:noFill/>
          <a:ln>
            <a:noFill/>
          </a:ln>
        </p:spPr>
      </p:pic>
      <p:sp>
        <p:nvSpPr>
          <p:cNvPr id="19" name="Google Shape;279;p35">
            <a:extLst>
              <a:ext uri="{FF2B5EF4-FFF2-40B4-BE49-F238E27FC236}">
                <a16:creationId xmlns:a16="http://schemas.microsoft.com/office/drawing/2014/main" id="{FED76C0D-7E83-4695-89B4-6FEF577A743D}"/>
              </a:ext>
            </a:extLst>
          </p:cNvPr>
          <p:cNvSpPr txBox="1"/>
          <p:nvPr/>
        </p:nvSpPr>
        <p:spPr>
          <a:xfrm>
            <a:off x="7211094" y="1370469"/>
            <a:ext cx="2669775"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Generates equal partition of spaces along the periphery of a given curve.</a:t>
            </a:r>
            <a:endParaRPr sz="1600" dirty="0">
              <a:latin typeface="Comfortaa" panose="020B0604020202020204" charset="0"/>
              <a:ea typeface="Roboto Mono"/>
              <a:cs typeface="Comfortaa" panose="020B0604020202020204" charset="0"/>
              <a:sym typeface="Roboto Mono"/>
            </a:endParaRPr>
          </a:p>
        </p:txBody>
      </p:sp>
      <p:pic>
        <p:nvPicPr>
          <p:cNvPr id="20" name="Google Shape;281;p35">
            <a:extLst>
              <a:ext uri="{FF2B5EF4-FFF2-40B4-BE49-F238E27FC236}">
                <a16:creationId xmlns:a16="http://schemas.microsoft.com/office/drawing/2014/main" id="{09CBBD23-879E-4CC1-81FA-EDFDC8EE4728}"/>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0336390" y="1527317"/>
            <a:ext cx="934093" cy="763261"/>
          </a:xfrm>
          <a:prstGeom prst="rect">
            <a:avLst/>
          </a:prstGeom>
          <a:noFill/>
          <a:ln>
            <a:noFill/>
          </a:ln>
        </p:spPr>
      </p:pic>
      <p:sp>
        <p:nvSpPr>
          <p:cNvPr id="26" name="Google Shape;267;p35">
            <a:extLst>
              <a:ext uri="{FF2B5EF4-FFF2-40B4-BE49-F238E27FC236}">
                <a16:creationId xmlns:a16="http://schemas.microsoft.com/office/drawing/2014/main" id="{C4A77E49-B727-4DC1-B31B-42B3AA6FA5D5}"/>
              </a:ext>
            </a:extLst>
          </p:cNvPr>
          <p:cNvSpPr txBox="1"/>
          <p:nvPr/>
        </p:nvSpPr>
        <p:spPr>
          <a:xfrm>
            <a:off x="7680386" y="846830"/>
            <a:ext cx="1362283"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27" name="Google Shape;268;p35">
            <a:extLst>
              <a:ext uri="{FF2B5EF4-FFF2-40B4-BE49-F238E27FC236}">
                <a16:creationId xmlns:a16="http://schemas.microsoft.com/office/drawing/2014/main" id="{1BBEBF5E-1BAC-438A-8455-1B3F78CCBE83}"/>
              </a:ext>
            </a:extLst>
          </p:cNvPr>
          <p:cNvSpPr txBox="1"/>
          <p:nvPr/>
        </p:nvSpPr>
        <p:spPr>
          <a:xfrm>
            <a:off x="6574063" y="846830"/>
            <a:ext cx="868406"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28" name="Google Shape;269;p35">
            <a:extLst>
              <a:ext uri="{FF2B5EF4-FFF2-40B4-BE49-F238E27FC236}">
                <a16:creationId xmlns:a16="http://schemas.microsoft.com/office/drawing/2014/main" id="{DD68630A-4651-4C1E-81CA-5B4FDB9B0CF0}"/>
              </a:ext>
            </a:extLst>
          </p:cNvPr>
          <p:cNvSpPr txBox="1"/>
          <p:nvPr/>
        </p:nvSpPr>
        <p:spPr>
          <a:xfrm>
            <a:off x="10336390"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pic>
        <p:nvPicPr>
          <p:cNvPr id="29" name="Google Shape;329;p36">
            <a:extLst>
              <a:ext uri="{FF2B5EF4-FFF2-40B4-BE49-F238E27FC236}">
                <a16:creationId xmlns:a16="http://schemas.microsoft.com/office/drawing/2014/main" id="{AF9A6596-76C1-4A5C-AC17-6A6B2687D93A}"/>
              </a:ext>
            </a:extLst>
          </p:cNvPr>
          <p:cNvPicPr preferRelativeResize="0"/>
          <p:nvPr/>
        </p:nvPicPr>
        <p:blipFill>
          <a:blip r:embed="rId4">
            <a:alphaModFix/>
          </a:blip>
          <a:stretch>
            <a:fillRect/>
          </a:stretch>
        </p:blipFill>
        <p:spPr>
          <a:xfrm>
            <a:off x="6746607" y="4549754"/>
            <a:ext cx="291522" cy="291522"/>
          </a:xfrm>
          <a:prstGeom prst="rect">
            <a:avLst/>
          </a:prstGeom>
          <a:noFill/>
          <a:ln>
            <a:noFill/>
          </a:ln>
        </p:spPr>
      </p:pic>
      <p:sp>
        <p:nvSpPr>
          <p:cNvPr id="30" name="Google Shape;332;p36">
            <a:extLst>
              <a:ext uri="{FF2B5EF4-FFF2-40B4-BE49-F238E27FC236}">
                <a16:creationId xmlns:a16="http://schemas.microsoft.com/office/drawing/2014/main" id="{CD4257E5-B92C-45E6-99DB-9BE8D1867476}"/>
              </a:ext>
            </a:extLst>
          </p:cNvPr>
          <p:cNvSpPr txBox="1"/>
          <p:nvPr/>
        </p:nvSpPr>
        <p:spPr>
          <a:xfrm>
            <a:off x="7275707" y="4404787"/>
            <a:ext cx="2355745" cy="4220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Split a Curve into a </a:t>
            </a:r>
            <a:r>
              <a:rPr lang="en" sz="1600" i="1" dirty="0">
                <a:latin typeface="Comfortaa" panose="020B0604020202020204" charset="0"/>
                <a:ea typeface="Roboto Mono"/>
                <a:cs typeface="Comfortaa" panose="020B0604020202020204" charset="0"/>
                <a:sym typeface="Roboto Mono"/>
              </a:rPr>
              <a:t>core and quadrants</a:t>
            </a:r>
            <a:endParaRPr sz="1600" i="1" dirty="0">
              <a:latin typeface="Comfortaa" panose="020B0604020202020204" charset="0"/>
              <a:ea typeface="Roboto Mono"/>
              <a:cs typeface="Comfortaa" panose="020B0604020202020204" charset="0"/>
              <a:sym typeface="Roboto Mono"/>
            </a:endParaRPr>
          </a:p>
        </p:txBody>
      </p:sp>
      <p:pic>
        <p:nvPicPr>
          <p:cNvPr id="31" name="Google Shape;335;p36">
            <a:extLst>
              <a:ext uri="{FF2B5EF4-FFF2-40B4-BE49-F238E27FC236}">
                <a16:creationId xmlns:a16="http://schemas.microsoft.com/office/drawing/2014/main" id="{81A066F1-AD98-4C84-AFEE-518DEB53BF00}"/>
              </a:ext>
            </a:extLst>
          </p:cNvPr>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10546566" y="4369707"/>
            <a:ext cx="691448" cy="624582"/>
          </a:xfrm>
          <a:prstGeom prst="rect">
            <a:avLst/>
          </a:prstGeom>
          <a:noFill/>
          <a:ln>
            <a:noFill/>
          </a:ln>
        </p:spPr>
      </p:pic>
      <p:pic>
        <p:nvPicPr>
          <p:cNvPr id="32" name="Google Shape;249;p35">
            <a:extLst>
              <a:ext uri="{FF2B5EF4-FFF2-40B4-BE49-F238E27FC236}">
                <a16:creationId xmlns:a16="http://schemas.microsoft.com/office/drawing/2014/main" id="{41B39575-303D-46F8-A578-8BCFF4BA8B1A}"/>
              </a:ext>
            </a:extLst>
          </p:cNvPr>
          <p:cNvPicPr preferRelativeResize="0"/>
          <p:nvPr/>
        </p:nvPicPr>
        <p:blipFill>
          <a:blip r:embed="rId6">
            <a:alphaModFix/>
          </a:blip>
          <a:stretch>
            <a:fillRect/>
          </a:stretch>
        </p:blipFill>
        <p:spPr>
          <a:xfrm>
            <a:off x="6717928" y="3576866"/>
            <a:ext cx="218642" cy="281111"/>
          </a:xfrm>
          <a:prstGeom prst="rect">
            <a:avLst/>
          </a:prstGeom>
          <a:noFill/>
          <a:ln>
            <a:noFill/>
          </a:ln>
        </p:spPr>
      </p:pic>
      <p:pic>
        <p:nvPicPr>
          <p:cNvPr id="33" name="Google Shape;250;p35">
            <a:extLst>
              <a:ext uri="{FF2B5EF4-FFF2-40B4-BE49-F238E27FC236}">
                <a16:creationId xmlns:a16="http://schemas.microsoft.com/office/drawing/2014/main" id="{BE9F2B72-C92B-49AF-AC1F-FD9D4D9AFED0}"/>
              </a:ext>
            </a:extLst>
          </p:cNvPr>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10593053" y="3438133"/>
            <a:ext cx="598475" cy="566371"/>
          </a:xfrm>
          <a:prstGeom prst="rect">
            <a:avLst/>
          </a:prstGeom>
          <a:noFill/>
          <a:ln>
            <a:noFill/>
          </a:ln>
        </p:spPr>
      </p:pic>
      <p:pic>
        <p:nvPicPr>
          <p:cNvPr id="36" name="Google Shape;255;p35">
            <a:extLst>
              <a:ext uri="{FF2B5EF4-FFF2-40B4-BE49-F238E27FC236}">
                <a16:creationId xmlns:a16="http://schemas.microsoft.com/office/drawing/2014/main" id="{7D9D717B-C511-4BA0-BD4A-7EE0ED5E92CC}"/>
              </a:ext>
            </a:extLst>
          </p:cNvPr>
          <p:cNvPicPr preferRelativeResize="0"/>
          <p:nvPr/>
        </p:nvPicPr>
        <p:blipFill>
          <a:blip r:embed="rId8">
            <a:alphaModFix/>
          </a:blip>
          <a:stretch>
            <a:fillRect/>
          </a:stretch>
        </p:blipFill>
        <p:spPr>
          <a:xfrm>
            <a:off x="6709460" y="2652406"/>
            <a:ext cx="249876" cy="237952"/>
          </a:xfrm>
          <a:prstGeom prst="rect">
            <a:avLst/>
          </a:prstGeom>
          <a:noFill/>
          <a:ln>
            <a:noFill/>
          </a:ln>
        </p:spPr>
      </p:pic>
      <p:pic>
        <p:nvPicPr>
          <p:cNvPr id="37" name="Google Shape;256;p35">
            <a:extLst>
              <a:ext uri="{FF2B5EF4-FFF2-40B4-BE49-F238E27FC236}">
                <a16:creationId xmlns:a16="http://schemas.microsoft.com/office/drawing/2014/main" id="{525BD215-73DA-49BD-90EC-E34536A076D9}"/>
              </a:ext>
            </a:extLst>
          </p:cNvPr>
          <p:cNvPicPr preferRelativeResize="0"/>
          <p:nvPr/>
        </p:nvPicPr>
        <p:blipFill rotWithShape="1">
          <a:blip r:embed="rId9" cstate="hqprint">
            <a:alphaModFix/>
            <a:extLst>
              <a:ext uri="{28A0092B-C50C-407E-A947-70E740481C1C}">
                <a14:useLocalDpi xmlns:a14="http://schemas.microsoft.com/office/drawing/2010/main"/>
              </a:ext>
            </a:extLst>
          </a:blip>
          <a:srcRect/>
          <a:stretch/>
        </p:blipFill>
        <p:spPr>
          <a:xfrm>
            <a:off x="10557453" y="2560879"/>
            <a:ext cx="714787" cy="471764"/>
          </a:xfrm>
          <a:prstGeom prst="rect">
            <a:avLst/>
          </a:prstGeom>
          <a:noFill/>
          <a:ln>
            <a:noFill/>
          </a:ln>
        </p:spPr>
      </p:pic>
      <p:sp>
        <p:nvSpPr>
          <p:cNvPr id="38" name="Google Shape;260;p35">
            <a:extLst>
              <a:ext uri="{FF2B5EF4-FFF2-40B4-BE49-F238E27FC236}">
                <a16:creationId xmlns:a16="http://schemas.microsoft.com/office/drawing/2014/main" id="{8B1B2E43-8E98-45BF-9DA7-62186AE00E99}"/>
              </a:ext>
            </a:extLst>
          </p:cNvPr>
          <p:cNvSpPr txBox="1"/>
          <p:nvPr/>
        </p:nvSpPr>
        <p:spPr>
          <a:xfrm>
            <a:off x="7211094" y="3414675"/>
            <a:ext cx="2600654" cy="4220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a 2D grid of spaces and organizes the activities</a:t>
            </a:r>
            <a:endParaRPr sz="1600" dirty="0">
              <a:latin typeface="Comfortaa" panose="020B0604020202020204" charset="0"/>
              <a:ea typeface="Roboto Mono"/>
              <a:cs typeface="Comfortaa" panose="020B0604020202020204" charset="0"/>
              <a:sym typeface="Roboto Mono"/>
            </a:endParaRPr>
          </a:p>
        </p:txBody>
      </p:sp>
      <p:sp>
        <p:nvSpPr>
          <p:cNvPr id="40" name="Google Shape;263;p35">
            <a:extLst>
              <a:ext uri="{FF2B5EF4-FFF2-40B4-BE49-F238E27FC236}">
                <a16:creationId xmlns:a16="http://schemas.microsoft.com/office/drawing/2014/main" id="{ADA8E455-DA37-4639-A201-B8CB363F2105}"/>
              </a:ext>
            </a:extLst>
          </p:cNvPr>
          <p:cNvSpPr txBox="1"/>
          <p:nvPr/>
        </p:nvSpPr>
        <p:spPr>
          <a:xfrm>
            <a:off x="7211095" y="2494670"/>
            <a:ext cx="2600654" cy="4308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mfortaa" panose="020B0604020202020204" charset="0"/>
                <a:ea typeface="Roboto Mono"/>
                <a:cs typeface="Comfortaa" panose="020B0604020202020204" charset="0"/>
                <a:sym typeface="Roboto Mono"/>
              </a:rPr>
              <a:t>Creates the circulation for the partitioned region</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grpSp>
        <p:nvGrpSpPr>
          <p:cNvPr id="57" name="Group 56">
            <a:extLst>
              <a:ext uri="{FF2B5EF4-FFF2-40B4-BE49-F238E27FC236}">
                <a16:creationId xmlns:a16="http://schemas.microsoft.com/office/drawing/2014/main" id="{1405862B-B4ED-4E47-A821-4EBEC98673FF}"/>
              </a:ext>
            </a:extLst>
          </p:cNvPr>
          <p:cNvGrpSpPr/>
          <p:nvPr/>
        </p:nvGrpSpPr>
        <p:grpSpPr>
          <a:xfrm>
            <a:off x="6401127" y="1190492"/>
            <a:ext cx="5115152" cy="4059363"/>
            <a:chOff x="6401127" y="1190492"/>
            <a:chExt cx="4851342" cy="4059363"/>
          </a:xfrm>
        </p:grpSpPr>
        <p:cxnSp>
          <p:nvCxnSpPr>
            <p:cNvPr id="24" name="Google Shape;282;p35">
              <a:extLst>
                <a:ext uri="{FF2B5EF4-FFF2-40B4-BE49-F238E27FC236}">
                  <a16:creationId xmlns:a16="http://schemas.microsoft.com/office/drawing/2014/main" id="{CE63116E-8EF7-4A97-B8A7-F312FDA9420A}"/>
                </a:ext>
              </a:extLst>
            </p:cNvPr>
            <p:cNvCxnSpPr/>
            <p:nvPr/>
          </p:nvCxnSpPr>
          <p:spPr>
            <a:xfrm>
              <a:off x="6540019" y="2307851"/>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25" name="Google Shape;325;p36">
              <a:extLst>
                <a:ext uri="{FF2B5EF4-FFF2-40B4-BE49-F238E27FC236}">
                  <a16:creationId xmlns:a16="http://schemas.microsoft.com/office/drawing/2014/main" id="{54182408-1F0F-40B0-A92C-534524C34BB1}"/>
                </a:ext>
              </a:extLst>
            </p:cNvPr>
            <p:cNvCxnSpPr/>
            <p:nvPr/>
          </p:nvCxnSpPr>
          <p:spPr>
            <a:xfrm>
              <a:off x="6453873" y="1190492"/>
              <a:ext cx="4554391" cy="0"/>
            </a:xfrm>
            <a:prstGeom prst="straightConnector1">
              <a:avLst/>
            </a:prstGeom>
            <a:noFill/>
            <a:ln w="9525" cap="flat" cmpd="sng">
              <a:solidFill>
                <a:srgbClr val="B7B7B7"/>
              </a:solidFill>
              <a:prstDash val="dash"/>
              <a:round/>
              <a:headEnd type="none" w="med" len="med"/>
              <a:tailEnd type="none" w="med" len="med"/>
            </a:ln>
          </p:spPr>
        </p:cxnSp>
        <p:cxnSp>
          <p:nvCxnSpPr>
            <p:cNvPr id="41" name="Google Shape;239;p35">
              <a:extLst>
                <a:ext uri="{FF2B5EF4-FFF2-40B4-BE49-F238E27FC236}">
                  <a16:creationId xmlns:a16="http://schemas.microsoft.com/office/drawing/2014/main" id="{43A5E718-6813-4C97-8933-9C359B2FF860}"/>
                </a:ext>
              </a:extLst>
            </p:cNvPr>
            <p:cNvCxnSpPr/>
            <p:nvPr/>
          </p:nvCxnSpPr>
          <p:spPr>
            <a:xfrm>
              <a:off x="6531221" y="4190449"/>
              <a:ext cx="4721248" cy="0"/>
            </a:xfrm>
            <a:prstGeom prst="straightConnector1">
              <a:avLst/>
            </a:prstGeom>
            <a:noFill/>
            <a:ln w="9525" cap="flat" cmpd="sng">
              <a:solidFill>
                <a:srgbClr val="B7B7B7"/>
              </a:solidFill>
              <a:prstDash val="dash"/>
              <a:round/>
              <a:headEnd type="none" w="med" len="med"/>
              <a:tailEnd type="none" w="med" len="med"/>
            </a:ln>
          </p:spPr>
        </p:cxnSp>
        <p:cxnSp>
          <p:nvCxnSpPr>
            <p:cNvPr id="42" name="Google Shape;239;p35">
              <a:extLst>
                <a:ext uri="{FF2B5EF4-FFF2-40B4-BE49-F238E27FC236}">
                  <a16:creationId xmlns:a16="http://schemas.microsoft.com/office/drawing/2014/main" id="{DD9E6445-B4C7-47B7-BFFC-CF281F27EE1B}"/>
                </a:ext>
              </a:extLst>
            </p:cNvPr>
            <p:cNvCxnSpPr/>
            <p:nvPr/>
          </p:nvCxnSpPr>
          <p:spPr>
            <a:xfrm>
              <a:off x="6531221" y="3224173"/>
              <a:ext cx="4721248" cy="0"/>
            </a:xfrm>
            <a:prstGeom prst="straightConnector1">
              <a:avLst/>
            </a:prstGeom>
            <a:noFill/>
            <a:ln w="9525" cap="flat" cmpd="sng">
              <a:solidFill>
                <a:srgbClr val="B7B7B7"/>
              </a:solidFill>
              <a:prstDash val="dash"/>
              <a:round/>
              <a:headEnd type="none" w="med" len="med"/>
              <a:tailEnd type="none" w="med" len="med"/>
            </a:ln>
          </p:spPr>
        </p:cxnSp>
        <p:cxnSp>
          <p:nvCxnSpPr>
            <p:cNvPr id="44" name="Google Shape;296;p36">
              <a:extLst>
                <a:ext uri="{FF2B5EF4-FFF2-40B4-BE49-F238E27FC236}">
                  <a16:creationId xmlns:a16="http://schemas.microsoft.com/office/drawing/2014/main" id="{B3C9616D-24C9-4533-99BD-38CF13A33435}"/>
                </a:ext>
              </a:extLst>
            </p:cNvPr>
            <p:cNvCxnSpPr/>
            <p:nvPr/>
          </p:nvCxnSpPr>
          <p:spPr>
            <a:xfrm>
              <a:off x="6401127" y="5249855"/>
              <a:ext cx="4703342" cy="0"/>
            </a:xfrm>
            <a:prstGeom prst="straightConnector1">
              <a:avLst/>
            </a:prstGeom>
            <a:noFill/>
            <a:ln w="9525" cap="flat" cmpd="sng">
              <a:solidFill>
                <a:srgbClr val="B7B7B7"/>
              </a:solidFill>
              <a:prstDash val="dash"/>
              <a:round/>
              <a:headEnd type="none" w="med" len="med"/>
              <a:tailEnd type="none" w="med" len="med"/>
            </a:ln>
          </p:spPr>
        </p:cxnSp>
      </p:grpSp>
      <p:pic>
        <p:nvPicPr>
          <p:cNvPr id="45" name="Google Shape;277;p35">
            <a:extLst>
              <a:ext uri="{FF2B5EF4-FFF2-40B4-BE49-F238E27FC236}">
                <a16:creationId xmlns:a16="http://schemas.microsoft.com/office/drawing/2014/main" id="{ED42C28A-27A6-4815-8B7E-AD96355EDC42}"/>
              </a:ext>
            </a:extLst>
          </p:cNvPr>
          <p:cNvPicPr preferRelativeResize="0"/>
          <p:nvPr/>
        </p:nvPicPr>
        <p:blipFill>
          <a:blip r:embed="rId10">
            <a:alphaModFix/>
          </a:blip>
          <a:stretch>
            <a:fillRect/>
          </a:stretch>
        </p:blipFill>
        <p:spPr>
          <a:xfrm>
            <a:off x="6816770" y="5662782"/>
            <a:ext cx="237183" cy="204467"/>
          </a:xfrm>
          <a:prstGeom prst="rect">
            <a:avLst/>
          </a:prstGeom>
          <a:noFill/>
          <a:ln>
            <a:noFill/>
          </a:ln>
        </p:spPr>
      </p:pic>
      <p:sp>
        <p:nvSpPr>
          <p:cNvPr id="46" name="Google Shape;278;p35">
            <a:extLst>
              <a:ext uri="{FF2B5EF4-FFF2-40B4-BE49-F238E27FC236}">
                <a16:creationId xmlns:a16="http://schemas.microsoft.com/office/drawing/2014/main" id="{E6048055-BE21-4423-A31E-572B09C91481}"/>
              </a:ext>
            </a:extLst>
          </p:cNvPr>
          <p:cNvSpPr txBox="1"/>
          <p:nvPr/>
        </p:nvSpPr>
        <p:spPr>
          <a:xfrm>
            <a:off x="7352581" y="5427792"/>
            <a:ext cx="2705672"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Comfortaa" panose="020B0604020202020204" charset="0"/>
                <a:ea typeface="Roboto Mono"/>
                <a:cs typeface="Comfortaa" panose="020B0604020202020204" charset="0"/>
                <a:sym typeface="Roboto Mono"/>
              </a:rPr>
              <a:t>Generates exact geometry of spaces by partitioning a given curve</a:t>
            </a:r>
            <a:endParaRPr sz="1600" dirty="0">
              <a:latin typeface="Comfortaa" panose="020B0604020202020204" charset="0"/>
              <a:ea typeface="Roboto Mono"/>
              <a:cs typeface="Comfortaa" panose="020B0604020202020204" charset="0"/>
              <a:sym typeface="Roboto Mono"/>
            </a:endParaRPr>
          </a:p>
        </p:txBody>
      </p:sp>
      <p:pic>
        <p:nvPicPr>
          <p:cNvPr id="47" name="Google Shape;280;p35">
            <a:extLst>
              <a:ext uri="{FF2B5EF4-FFF2-40B4-BE49-F238E27FC236}">
                <a16:creationId xmlns:a16="http://schemas.microsoft.com/office/drawing/2014/main" id="{80029711-90CE-4663-B63C-F3F67C092024}"/>
              </a:ext>
            </a:extLst>
          </p:cNvPr>
          <p:cNvPicPr preferRelativeResize="0"/>
          <p:nvPr/>
        </p:nvPicPr>
        <p:blipFill rotWithShape="1">
          <a:blip r:embed="rId11" cstate="hqprint">
            <a:alphaModFix/>
            <a:extLst>
              <a:ext uri="{28A0092B-C50C-407E-A947-70E740481C1C}">
                <a14:useLocalDpi xmlns:a14="http://schemas.microsoft.com/office/drawing/2010/main"/>
              </a:ext>
            </a:extLst>
          </a:blip>
          <a:srcRect/>
          <a:stretch/>
        </p:blipFill>
        <p:spPr>
          <a:xfrm>
            <a:off x="10515600" y="5562600"/>
            <a:ext cx="1070172" cy="724948"/>
          </a:xfrm>
          <a:prstGeom prst="rect">
            <a:avLst/>
          </a:prstGeom>
          <a:noFill/>
          <a:ln>
            <a:noFill/>
          </a:ln>
        </p:spPr>
      </p:pic>
      <p:pic>
        <p:nvPicPr>
          <p:cNvPr id="4" name="Google Shape;241;p35">
            <a:extLst>
              <a:ext uri="{FF2B5EF4-FFF2-40B4-BE49-F238E27FC236}">
                <a16:creationId xmlns:a16="http://schemas.microsoft.com/office/drawing/2014/main" id="{BEC8A5DD-9721-429F-A641-5C86FE650527}"/>
              </a:ext>
            </a:extLst>
          </p:cNvPr>
          <p:cNvPicPr preferRelativeResize="0"/>
          <p:nvPr/>
        </p:nvPicPr>
        <p:blipFill>
          <a:blip r:embed="rId12">
            <a:alphaModFix/>
          </a:blip>
          <a:stretch>
            <a:fillRect/>
          </a:stretch>
        </p:blipFill>
        <p:spPr>
          <a:xfrm>
            <a:off x="908080" y="1627954"/>
            <a:ext cx="208230" cy="343580"/>
          </a:xfrm>
          <a:prstGeom prst="rect">
            <a:avLst/>
          </a:prstGeom>
          <a:noFill/>
          <a:ln>
            <a:noFill/>
          </a:ln>
        </p:spPr>
      </p:pic>
      <p:pic>
        <p:nvPicPr>
          <p:cNvPr id="5" name="Google Shape;242;p35">
            <a:extLst>
              <a:ext uri="{FF2B5EF4-FFF2-40B4-BE49-F238E27FC236}">
                <a16:creationId xmlns:a16="http://schemas.microsoft.com/office/drawing/2014/main" id="{FE2359DE-1ABC-411C-8438-931A58A09E8C}"/>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4419355" y="1290618"/>
            <a:ext cx="1311004" cy="422037"/>
          </a:xfrm>
          <a:prstGeom prst="rect">
            <a:avLst/>
          </a:prstGeom>
          <a:noFill/>
          <a:ln>
            <a:noFill/>
          </a:ln>
        </p:spPr>
      </p:pic>
      <p:pic>
        <p:nvPicPr>
          <p:cNvPr id="6" name="Google Shape;243;p35">
            <a:extLst>
              <a:ext uri="{FF2B5EF4-FFF2-40B4-BE49-F238E27FC236}">
                <a16:creationId xmlns:a16="http://schemas.microsoft.com/office/drawing/2014/main" id="{4BE253BA-1581-46B3-B5AB-2A4F21D34650}"/>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4450160" y="1820355"/>
            <a:ext cx="1284065" cy="431017"/>
          </a:xfrm>
          <a:prstGeom prst="rect">
            <a:avLst/>
          </a:prstGeom>
          <a:noFill/>
          <a:ln>
            <a:noFill/>
          </a:ln>
        </p:spPr>
      </p:pic>
      <p:pic>
        <p:nvPicPr>
          <p:cNvPr id="7" name="Google Shape;244;p35">
            <a:extLst>
              <a:ext uri="{FF2B5EF4-FFF2-40B4-BE49-F238E27FC236}">
                <a16:creationId xmlns:a16="http://schemas.microsoft.com/office/drawing/2014/main" id="{A4845DDB-AB8B-43FC-A0CA-708738F76FCB}"/>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4454643" y="3263753"/>
            <a:ext cx="1275085" cy="395099"/>
          </a:xfrm>
          <a:prstGeom prst="rect">
            <a:avLst/>
          </a:prstGeom>
          <a:noFill/>
          <a:ln>
            <a:noFill/>
          </a:ln>
        </p:spPr>
      </p:pic>
      <p:pic>
        <p:nvPicPr>
          <p:cNvPr id="8" name="Google Shape;245;p35">
            <a:extLst>
              <a:ext uri="{FF2B5EF4-FFF2-40B4-BE49-F238E27FC236}">
                <a16:creationId xmlns:a16="http://schemas.microsoft.com/office/drawing/2014/main" id="{99F4C4C0-D522-4269-91A4-DA2EBDF00054}"/>
              </a:ext>
            </a:extLst>
          </p:cNvPr>
          <p:cNvPicPr preferRelativeResize="0"/>
          <p:nvPr/>
        </p:nvPicPr>
        <p:blipFill>
          <a:blip r:embed="rId16">
            <a:alphaModFix/>
          </a:blip>
          <a:stretch>
            <a:fillRect/>
          </a:stretch>
        </p:blipFill>
        <p:spPr>
          <a:xfrm>
            <a:off x="892449" y="3325728"/>
            <a:ext cx="249876" cy="249876"/>
          </a:xfrm>
          <a:prstGeom prst="rect">
            <a:avLst/>
          </a:prstGeom>
          <a:noFill/>
          <a:ln>
            <a:noFill/>
          </a:ln>
        </p:spPr>
      </p:pic>
      <p:pic>
        <p:nvPicPr>
          <p:cNvPr id="9" name="Google Shape;246;p35">
            <a:extLst>
              <a:ext uri="{FF2B5EF4-FFF2-40B4-BE49-F238E27FC236}">
                <a16:creationId xmlns:a16="http://schemas.microsoft.com/office/drawing/2014/main" id="{ACCC17AA-2B8A-4036-87B4-5861F25BCE91}"/>
              </a:ext>
            </a:extLst>
          </p:cNvPr>
          <p:cNvPicPr preferRelativeResize="0"/>
          <p:nvPr/>
        </p:nvPicPr>
        <p:blipFill>
          <a:blip r:embed="rId17" cstate="hqprint">
            <a:alphaModFix/>
            <a:extLst>
              <a:ext uri="{28A0092B-C50C-407E-A947-70E740481C1C}">
                <a14:useLocalDpi xmlns:a14="http://schemas.microsoft.com/office/drawing/2010/main"/>
              </a:ext>
            </a:extLst>
          </a:blip>
          <a:stretch>
            <a:fillRect/>
          </a:stretch>
        </p:blipFill>
        <p:spPr>
          <a:xfrm>
            <a:off x="4459126" y="2359063"/>
            <a:ext cx="1266107" cy="556730"/>
          </a:xfrm>
          <a:prstGeom prst="rect">
            <a:avLst/>
          </a:prstGeom>
          <a:noFill/>
          <a:ln>
            <a:noFill/>
          </a:ln>
        </p:spPr>
      </p:pic>
      <p:pic>
        <p:nvPicPr>
          <p:cNvPr id="10" name="Google Shape;247;p35">
            <a:extLst>
              <a:ext uri="{FF2B5EF4-FFF2-40B4-BE49-F238E27FC236}">
                <a16:creationId xmlns:a16="http://schemas.microsoft.com/office/drawing/2014/main" id="{EC4BE017-444F-4707-BFEA-402EFBB16130}"/>
              </a:ext>
            </a:extLst>
          </p:cNvPr>
          <p:cNvPicPr preferRelativeResize="0"/>
          <p:nvPr/>
        </p:nvPicPr>
        <p:blipFill>
          <a:blip r:embed="rId18">
            <a:alphaModFix/>
          </a:blip>
          <a:stretch>
            <a:fillRect/>
          </a:stretch>
        </p:blipFill>
        <p:spPr>
          <a:xfrm>
            <a:off x="861229" y="4325644"/>
            <a:ext cx="312345" cy="281111"/>
          </a:xfrm>
          <a:prstGeom prst="rect">
            <a:avLst/>
          </a:prstGeom>
          <a:noFill/>
          <a:ln>
            <a:noFill/>
          </a:ln>
        </p:spPr>
      </p:pic>
      <p:pic>
        <p:nvPicPr>
          <p:cNvPr id="11" name="Google Shape;248;p35">
            <a:extLst>
              <a:ext uri="{FF2B5EF4-FFF2-40B4-BE49-F238E27FC236}">
                <a16:creationId xmlns:a16="http://schemas.microsoft.com/office/drawing/2014/main" id="{4DA36718-815C-4A7E-8186-E524B2ACF499}"/>
              </a:ext>
            </a:extLst>
          </p:cNvPr>
          <p:cNvPicPr preferRelativeResize="0"/>
          <p:nvPr/>
        </p:nvPicPr>
        <p:blipFill rotWithShape="1">
          <a:blip r:embed="rId19" cstate="hqprint">
            <a:alphaModFix/>
            <a:extLst>
              <a:ext uri="{28A0092B-C50C-407E-A947-70E740481C1C}">
                <a14:useLocalDpi xmlns:a14="http://schemas.microsoft.com/office/drawing/2010/main"/>
              </a:ext>
            </a:extLst>
          </a:blip>
          <a:srcRect/>
          <a:stretch/>
        </p:blipFill>
        <p:spPr>
          <a:xfrm>
            <a:off x="4622815" y="4183884"/>
            <a:ext cx="834720" cy="709490"/>
          </a:xfrm>
          <a:prstGeom prst="rect">
            <a:avLst/>
          </a:prstGeom>
          <a:noFill/>
          <a:ln>
            <a:noFill/>
          </a:ln>
        </p:spPr>
      </p:pic>
      <p:sp>
        <p:nvSpPr>
          <p:cNvPr id="12" name="Google Shape;257;p35">
            <a:extLst>
              <a:ext uri="{FF2B5EF4-FFF2-40B4-BE49-F238E27FC236}">
                <a16:creationId xmlns:a16="http://schemas.microsoft.com/office/drawing/2014/main" id="{4902D815-51B6-46F6-B755-02A476142658}"/>
              </a:ext>
            </a:extLst>
          </p:cNvPr>
          <p:cNvSpPr txBox="1"/>
          <p:nvPr/>
        </p:nvSpPr>
        <p:spPr>
          <a:xfrm>
            <a:off x="1406053" y="1330393"/>
            <a:ext cx="2796831"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rows of spaces based on geometry &amp; adjacency given an open curve</a:t>
            </a:r>
            <a:endParaRPr sz="1600" dirty="0">
              <a:latin typeface="Comfortaa" panose="020B0604020202020204" charset="0"/>
              <a:ea typeface="Roboto Mono"/>
              <a:cs typeface="Comfortaa" panose="020B0604020202020204" charset="0"/>
              <a:sym typeface="Roboto Mono"/>
            </a:endParaRPr>
          </a:p>
        </p:txBody>
      </p:sp>
      <p:sp>
        <p:nvSpPr>
          <p:cNvPr id="13" name="Google Shape;258;p35">
            <a:extLst>
              <a:ext uri="{FF2B5EF4-FFF2-40B4-BE49-F238E27FC236}">
                <a16:creationId xmlns:a16="http://schemas.microsoft.com/office/drawing/2014/main" id="{EB84685E-4DA9-4FB7-9FAC-C35B3BDC469B}"/>
              </a:ext>
            </a:extLst>
          </p:cNvPr>
          <p:cNvSpPr txBox="1"/>
          <p:nvPr/>
        </p:nvSpPr>
        <p:spPr>
          <a:xfrm>
            <a:off x="1406053" y="2990696"/>
            <a:ext cx="2796831" cy="3951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a:t>
            </a:r>
            <a:r>
              <a:rPr lang="en" sz="1600" b="1" dirty="0">
                <a:latin typeface="Comfortaa" panose="020B0604020202020204" charset="0"/>
                <a:ea typeface="Roboto Mono"/>
                <a:cs typeface="Comfortaa" panose="020B0604020202020204" charset="0"/>
                <a:sym typeface="Roboto Mono"/>
              </a:rPr>
              <a:t>two </a:t>
            </a:r>
            <a:r>
              <a:rPr lang="en" sz="1600" dirty="0">
                <a:latin typeface="Comfortaa" panose="020B0604020202020204" charset="0"/>
                <a:ea typeface="Roboto Mono"/>
                <a:cs typeface="Comfortaa" panose="020B0604020202020204" charset="0"/>
                <a:sym typeface="Roboto Mono"/>
              </a:rPr>
              <a:t>rows of both geometry &amp; adjacency for an open curve</a:t>
            </a:r>
            <a:endParaRPr sz="1600" dirty="0">
              <a:latin typeface="Comfortaa" panose="020B0604020202020204" charset="0"/>
              <a:ea typeface="Roboto Mono"/>
              <a:cs typeface="Comfortaa" panose="020B0604020202020204" charset="0"/>
              <a:sym typeface="Roboto Mono"/>
            </a:endParaRPr>
          </a:p>
        </p:txBody>
      </p:sp>
      <p:sp>
        <p:nvSpPr>
          <p:cNvPr id="14" name="Google Shape;259;p35">
            <a:extLst>
              <a:ext uri="{FF2B5EF4-FFF2-40B4-BE49-F238E27FC236}">
                <a16:creationId xmlns:a16="http://schemas.microsoft.com/office/drawing/2014/main" id="{0F1DB0E0-8800-4792-8009-D168FE642EEE}"/>
              </a:ext>
            </a:extLst>
          </p:cNvPr>
          <p:cNvSpPr txBox="1"/>
          <p:nvPr/>
        </p:nvSpPr>
        <p:spPr>
          <a:xfrm>
            <a:off x="1406053" y="4064763"/>
            <a:ext cx="2796831" cy="4220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geometry &amp; adjacency for a given closed curve</a:t>
            </a:r>
            <a:endParaRPr sz="1600" dirty="0">
              <a:latin typeface="Comfortaa" panose="020B0604020202020204" charset="0"/>
              <a:ea typeface="Roboto Mono"/>
              <a:cs typeface="Comfortaa" panose="020B0604020202020204" charset="0"/>
              <a:sym typeface="Roboto Mono"/>
            </a:endParaRPr>
          </a:p>
        </p:txBody>
      </p:sp>
      <p:sp>
        <p:nvSpPr>
          <p:cNvPr id="15" name="Google Shape;267;p35">
            <a:extLst>
              <a:ext uri="{FF2B5EF4-FFF2-40B4-BE49-F238E27FC236}">
                <a16:creationId xmlns:a16="http://schemas.microsoft.com/office/drawing/2014/main" id="{5FE611C8-D9CD-4245-B3A8-EF7CEA3654D7}"/>
              </a:ext>
            </a:extLst>
          </p:cNvPr>
          <p:cNvSpPr txBox="1"/>
          <p:nvPr/>
        </p:nvSpPr>
        <p:spPr>
          <a:xfrm>
            <a:off x="1829427" y="846830"/>
            <a:ext cx="1350031"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16" name="Google Shape;268;p35">
            <a:extLst>
              <a:ext uri="{FF2B5EF4-FFF2-40B4-BE49-F238E27FC236}">
                <a16:creationId xmlns:a16="http://schemas.microsoft.com/office/drawing/2014/main" id="{964209FE-C1E8-4748-9FA6-62D83B66E142}"/>
              </a:ext>
            </a:extLst>
          </p:cNvPr>
          <p:cNvSpPr txBox="1"/>
          <p:nvPr/>
        </p:nvSpPr>
        <p:spPr>
          <a:xfrm>
            <a:off x="723105" y="846830"/>
            <a:ext cx="928164"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17" name="Google Shape;269;p35">
            <a:extLst>
              <a:ext uri="{FF2B5EF4-FFF2-40B4-BE49-F238E27FC236}">
                <a16:creationId xmlns:a16="http://schemas.microsoft.com/office/drawing/2014/main" id="{F8DBD3E9-0C00-438B-9FE1-08EA7BBB5820}"/>
              </a:ext>
            </a:extLst>
          </p:cNvPr>
          <p:cNvSpPr txBox="1"/>
          <p:nvPr/>
        </p:nvSpPr>
        <p:spPr>
          <a:xfrm>
            <a:off x="4485431"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pic>
        <p:nvPicPr>
          <p:cNvPr id="34" name="Google Shape;251;p35">
            <a:extLst>
              <a:ext uri="{FF2B5EF4-FFF2-40B4-BE49-F238E27FC236}">
                <a16:creationId xmlns:a16="http://schemas.microsoft.com/office/drawing/2014/main" id="{F6EB529A-0F41-4729-B5AD-EA004C3720B0}"/>
              </a:ext>
            </a:extLst>
          </p:cNvPr>
          <p:cNvPicPr preferRelativeResize="0"/>
          <p:nvPr/>
        </p:nvPicPr>
        <p:blipFill>
          <a:blip r:embed="rId20">
            <a:alphaModFix/>
          </a:blip>
          <a:stretch>
            <a:fillRect/>
          </a:stretch>
        </p:blipFill>
        <p:spPr>
          <a:xfrm>
            <a:off x="856022" y="5427792"/>
            <a:ext cx="312345" cy="280034"/>
          </a:xfrm>
          <a:prstGeom prst="rect">
            <a:avLst/>
          </a:prstGeom>
          <a:noFill/>
          <a:ln>
            <a:noFill/>
          </a:ln>
        </p:spPr>
      </p:pic>
      <p:pic>
        <p:nvPicPr>
          <p:cNvPr id="35" name="Google Shape;252;p35">
            <a:extLst>
              <a:ext uri="{FF2B5EF4-FFF2-40B4-BE49-F238E27FC236}">
                <a16:creationId xmlns:a16="http://schemas.microsoft.com/office/drawing/2014/main" id="{8BE88940-3915-47AB-901C-0C8A99D069A4}"/>
              </a:ext>
            </a:extLst>
          </p:cNvPr>
          <p:cNvPicPr preferRelativeResize="0"/>
          <p:nvPr/>
        </p:nvPicPr>
        <p:blipFill rotWithShape="1">
          <a:blip r:embed="rId21" cstate="hqprint">
            <a:alphaModFix/>
            <a:extLst>
              <a:ext uri="{28A0092B-C50C-407E-A947-70E740481C1C}">
                <a14:useLocalDpi xmlns:a14="http://schemas.microsoft.com/office/drawing/2010/main"/>
              </a:ext>
            </a:extLst>
          </a:blip>
          <a:srcRect/>
          <a:stretch/>
        </p:blipFill>
        <p:spPr>
          <a:xfrm>
            <a:off x="4736913" y="5309530"/>
            <a:ext cx="714781" cy="489625"/>
          </a:xfrm>
          <a:prstGeom prst="rect">
            <a:avLst/>
          </a:prstGeom>
          <a:noFill/>
          <a:ln>
            <a:noFill/>
          </a:ln>
        </p:spPr>
      </p:pic>
      <p:sp>
        <p:nvSpPr>
          <p:cNvPr id="39" name="Google Shape;262;p35">
            <a:extLst>
              <a:ext uri="{FF2B5EF4-FFF2-40B4-BE49-F238E27FC236}">
                <a16:creationId xmlns:a16="http://schemas.microsoft.com/office/drawing/2014/main" id="{192519D5-BD8F-4926-8395-0998E2D61C15}"/>
              </a:ext>
            </a:extLst>
          </p:cNvPr>
          <p:cNvSpPr txBox="1"/>
          <p:nvPr/>
        </p:nvSpPr>
        <p:spPr>
          <a:xfrm>
            <a:off x="1405945" y="5233470"/>
            <a:ext cx="3436231" cy="6640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mfortaa" panose="020B0604020202020204" charset="0"/>
                <a:ea typeface="Roboto Mono"/>
                <a:cs typeface="Comfortaa" panose="020B0604020202020204" charset="0"/>
                <a:sym typeface="Roboto Mono"/>
              </a:rPr>
              <a:t>Partitions a given region into spaces and organizes the activities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grpSp>
        <p:nvGrpSpPr>
          <p:cNvPr id="56" name="Group 55">
            <a:extLst>
              <a:ext uri="{FF2B5EF4-FFF2-40B4-BE49-F238E27FC236}">
                <a16:creationId xmlns:a16="http://schemas.microsoft.com/office/drawing/2014/main" id="{4A4DFF54-BBD8-414D-9407-7C56F4B00FF3}"/>
              </a:ext>
            </a:extLst>
          </p:cNvPr>
          <p:cNvGrpSpPr/>
          <p:nvPr/>
        </p:nvGrpSpPr>
        <p:grpSpPr>
          <a:xfrm>
            <a:off x="670365" y="1169094"/>
            <a:ext cx="5115152" cy="3883942"/>
            <a:chOff x="670365" y="1169094"/>
            <a:chExt cx="4510667" cy="3883942"/>
          </a:xfrm>
        </p:grpSpPr>
        <p:cxnSp>
          <p:nvCxnSpPr>
            <p:cNvPr id="21" name="Google Shape;235;p35">
              <a:extLst>
                <a:ext uri="{FF2B5EF4-FFF2-40B4-BE49-F238E27FC236}">
                  <a16:creationId xmlns:a16="http://schemas.microsoft.com/office/drawing/2014/main" id="{C4411EC6-C190-4053-853D-506FB1EFD6CA}"/>
                </a:ext>
              </a:extLst>
            </p:cNvPr>
            <p:cNvCxnSpPr/>
            <p:nvPr/>
          </p:nvCxnSpPr>
          <p:spPr>
            <a:xfrm>
              <a:off x="670365" y="2987401"/>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22" name="Google Shape;236;p35">
              <a:extLst>
                <a:ext uri="{FF2B5EF4-FFF2-40B4-BE49-F238E27FC236}">
                  <a16:creationId xmlns:a16="http://schemas.microsoft.com/office/drawing/2014/main" id="{44C3BDA4-7C45-4F74-8DEE-9544242C365E}"/>
                </a:ext>
              </a:extLst>
            </p:cNvPr>
            <p:cNvCxnSpPr/>
            <p:nvPr/>
          </p:nvCxnSpPr>
          <p:spPr>
            <a:xfrm>
              <a:off x="670365" y="3997378"/>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23" name="Google Shape;275;p35">
              <a:extLst>
                <a:ext uri="{FF2B5EF4-FFF2-40B4-BE49-F238E27FC236}">
                  <a16:creationId xmlns:a16="http://schemas.microsoft.com/office/drawing/2014/main" id="{21A69DE6-67C7-464C-86FF-4067EEC9FDFF}"/>
                </a:ext>
              </a:extLst>
            </p:cNvPr>
            <p:cNvCxnSpPr>
              <a:cxnSpLocks/>
            </p:cNvCxnSpPr>
            <p:nvPr/>
          </p:nvCxnSpPr>
          <p:spPr>
            <a:xfrm>
              <a:off x="670365" y="1169094"/>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43" name="Google Shape;236;p35">
              <a:extLst>
                <a:ext uri="{FF2B5EF4-FFF2-40B4-BE49-F238E27FC236}">
                  <a16:creationId xmlns:a16="http://schemas.microsoft.com/office/drawing/2014/main" id="{4D767145-7A00-478B-B657-8D2B6103F8A9}"/>
                </a:ext>
              </a:extLst>
            </p:cNvPr>
            <p:cNvCxnSpPr/>
            <p:nvPr/>
          </p:nvCxnSpPr>
          <p:spPr>
            <a:xfrm>
              <a:off x="670365" y="5053036"/>
              <a:ext cx="4510667" cy="0"/>
            </a:xfrm>
            <a:prstGeom prst="straightConnector1">
              <a:avLst/>
            </a:prstGeom>
            <a:noFill/>
            <a:ln w="9525" cap="flat" cmpd="sng">
              <a:solidFill>
                <a:srgbClr val="B7B7B7"/>
              </a:solidFill>
              <a:prstDash val="dash"/>
              <a:round/>
              <a:headEnd type="none" w="med" len="med"/>
              <a:tailEnd type="none" w="med" len="med"/>
            </a:ln>
          </p:spPr>
        </p:cxnSp>
      </p:grpSp>
      <p:sp>
        <p:nvSpPr>
          <p:cNvPr id="55" name="Title 2">
            <a:extLst>
              <a:ext uri="{FF2B5EF4-FFF2-40B4-BE49-F238E27FC236}">
                <a16:creationId xmlns:a16="http://schemas.microsoft.com/office/drawing/2014/main" id="{6E6A2C35-1A28-40C2-ACEA-FA5DA1702D61}"/>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extLst>
      <p:ext uri="{BB962C8B-B14F-4D97-AF65-F5344CB8AC3E}">
        <p14:creationId xmlns:p14="http://schemas.microsoft.com/office/powerpoint/2010/main" val="2136240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42;p37">
            <a:extLst>
              <a:ext uri="{FF2B5EF4-FFF2-40B4-BE49-F238E27FC236}">
                <a16:creationId xmlns:a16="http://schemas.microsoft.com/office/drawing/2014/main" id="{CBA865AA-0F88-4A43-B02C-DD92FB3E0CA8}"/>
              </a:ext>
            </a:extLst>
          </p:cNvPr>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0850653" y="2074937"/>
            <a:ext cx="759400" cy="728057"/>
          </a:xfrm>
          <a:prstGeom prst="rect">
            <a:avLst/>
          </a:prstGeom>
          <a:noFill/>
          <a:ln>
            <a:noFill/>
          </a:ln>
        </p:spPr>
      </p:pic>
      <p:pic>
        <p:nvPicPr>
          <p:cNvPr id="9" name="Google Shape;343;p37">
            <a:extLst>
              <a:ext uri="{FF2B5EF4-FFF2-40B4-BE49-F238E27FC236}">
                <a16:creationId xmlns:a16="http://schemas.microsoft.com/office/drawing/2014/main" id="{2F0025CF-CA14-4A61-9EC3-9AAC4F33DC26}"/>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0861041" y="2932445"/>
            <a:ext cx="759400" cy="704230"/>
          </a:xfrm>
          <a:prstGeom prst="rect">
            <a:avLst/>
          </a:prstGeom>
          <a:noFill/>
          <a:ln>
            <a:noFill/>
          </a:ln>
        </p:spPr>
      </p:pic>
      <p:pic>
        <p:nvPicPr>
          <p:cNvPr id="10" name="Google Shape;344;p37">
            <a:extLst>
              <a:ext uri="{FF2B5EF4-FFF2-40B4-BE49-F238E27FC236}">
                <a16:creationId xmlns:a16="http://schemas.microsoft.com/office/drawing/2014/main" id="{D8B589F4-52FB-46E4-BCFB-738FB973E463}"/>
              </a:ext>
            </a:extLst>
          </p:cNvPr>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0863969" y="3865815"/>
            <a:ext cx="759414" cy="520743"/>
          </a:xfrm>
          <a:prstGeom prst="rect">
            <a:avLst/>
          </a:prstGeom>
          <a:noFill/>
          <a:ln>
            <a:noFill/>
          </a:ln>
        </p:spPr>
      </p:pic>
      <p:pic>
        <p:nvPicPr>
          <p:cNvPr id="11" name="Google Shape;345;p37">
            <a:extLst>
              <a:ext uri="{FF2B5EF4-FFF2-40B4-BE49-F238E27FC236}">
                <a16:creationId xmlns:a16="http://schemas.microsoft.com/office/drawing/2014/main" id="{BA3F851B-8BB1-401C-AF7A-1F53C311C0AE}"/>
              </a:ext>
            </a:extLst>
          </p:cNvPr>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10803678" y="4667710"/>
            <a:ext cx="1063180" cy="716021"/>
          </a:xfrm>
          <a:prstGeom prst="rect">
            <a:avLst/>
          </a:prstGeom>
          <a:noFill/>
          <a:ln>
            <a:noFill/>
          </a:ln>
        </p:spPr>
      </p:pic>
      <p:sp>
        <p:nvSpPr>
          <p:cNvPr id="25" name="Google Shape;367;p37">
            <a:extLst>
              <a:ext uri="{FF2B5EF4-FFF2-40B4-BE49-F238E27FC236}">
                <a16:creationId xmlns:a16="http://schemas.microsoft.com/office/drawing/2014/main" id="{CDC8169E-C54A-40CE-9DFC-41122E6E22CC}"/>
              </a:ext>
            </a:extLst>
          </p:cNvPr>
          <p:cNvSpPr txBox="1"/>
          <p:nvPr/>
        </p:nvSpPr>
        <p:spPr>
          <a:xfrm>
            <a:off x="1628482" y="1437257"/>
            <a:ext cx="2842894"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Basic Tower: Extrusion based on FSR, setbacks, etc</a:t>
            </a:r>
            <a:endParaRPr sz="1600" dirty="0">
              <a:latin typeface="Comfortaa" panose="020B0604020202020204" charset="0"/>
              <a:ea typeface="Roboto Mono"/>
              <a:cs typeface="Comfortaa" panose="020B0604020202020204" charset="0"/>
              <a:sym typeface="Roboto Mono"/>
            </a:endParaRPr>
          </a:p>
        </p:txBody>
      </p:sp>
      <p:sp>
        <p:nvSpPr>
          <p:cNvPr id="26" name="Google Shape;368;p37">
            <a:extLst>
              <a:ext uri="{FF2B5EF4-FFF2-40B4-BE49-F238E27FC236}">
                <a16:creationId xmlns:a16="http://schemas.microsoft.com/office/drawing/2014/main" id="{84C482BD-82D0-4CB4-999F-E50C5D7DEABE}"/>
              </a:ext>
            </a:extLst>
          </p:cNvPr>
          <p:cNvSpPr txBox="1"/>
          <p:nvPr/>
        </p:nvSpPr>
        <p:spPr>
          <a:xfrm>
            <a:off x="1635119" y="2313481"/>
            <a:ext cx="2842894" cy="7746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Comfortaa" panose="020B0604020202020204" charset="0"/>
                <a:ea typeface="Roboto Mono"/>
                <a:cs typeface="Comfortaa" panose="020B0604020202020204" charset="0"/>
                <a:sym typeface="Roboto Mono"/>
              </a:rPr>
              <a:t>Extrusion based on FSR, setbacks</a:t>
            </a:r>
            <a:r>
              <a:rPr lang="en" sz="1600">
                <a:solidFill>
                  <a:schemeClr val="dk1"/>
                </a:solidFill>
                <a:latin typeface="Comfortaa" panose="020B0604020202020204" charset="0"/>
                <a:ea typeface="Roboto Mono"/>
                <a:cs typeface="Comfortaa" panose="020B0604020202020204" charset="0"/>
                <a:sym typeface="Roboto Mono"/>
              </a:rPr>
              <a:t>, step-backs</a:t>
            </a:r>
            <a:r>
              <a:rPr lang="en" sz="1600" dirty="0">
                <a:solidFill>
                  <a:schemeClr val="dk1"/>
                </a:solidFill>
                <a:latin typeface="Comfortaa" panose="020B0604020202020204" charset="0"/>
                <a:ea typeface="Roboto Mono"/>
                <a:cs typeface="Comfortaa" panose="020B0604020202020204" charset="0"/>
                <a:sym typeface="Roboto Mono"/>
              </a:rPr>
              <a:t>, variable heights</a:t>
            </a:r>
            <a:r>
              <a:rPr lang="en" sz="1600">
                <a:solidFill>
                  <a:schemeClr val="dk1"/>
                </a:solidFill>
                <a:latin typeface="Comfortaa" panose="020B0604020202020204" charset="0"/>
                <a:ea typeface="Roboto Mono"/>
                <a:cs typeface="Comfortaa" panose="020B0604020202020204" charset="0"/>
                <a:sym typeface="Roboto Mono"/>
              </a:rPr>
              <a:t>, etc.</a:t>
            </a:r>
            <a:endParaRPr sz="1600" dirty="0">
              <a:latin typeface="Comfortaa" panose="020B0604020202020204" charset="0"/>
              <a:ea typeface="Roboto Mono"/>
              <a:cs typeface="Comfortaa" panose="020B0604020202020204" charset="0"/>
              <a:sym typeface="Roboto Mono"/>
            </a:endParaRPr>
          </a:p>
        </p:txBody>
      </p:sp>
      <p:sp>
        <p:nvSpPr>
          <p:cNvPr id="27" name="Google Shape;369;p37">
            <a:extLst>
              <a:ext uri="{FF2B5EF4-FFF2-40B4-BE49-F238E27FC236}">
                <a16:creationId xmlns:a16="http://schemas.microsoft.com/office/drawing/2014/main" id="{2CF40800-E02B-4831-AE59-45828242BCF2}"/>
              </a:ext>
            </a:extLst>
          </p:cNvPr>
          <p:cNvSpPr txBox="1"/>
          <p:nvPr/>
        </p:nvSpPr>
        <p:spPr>
          <a:xfrm>
            <a:off x="1635144" y="3348677"/>
            <a:ext cx="2842894" cy="6920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Generates courtyard typology based on fsr, setback. etc</a:t>
            </a:r>
            <a:endParaRPr sz="1600" dirty="0">
              <a:latin typeface="Comfortaa" panose="020B0604020202020204" charset="0"/>
              <a:ea typeface="Roboto Mono"/>
              <a:cs typeface="Comfortaa" panose="020B0604020202020204" charset="0"/>
              <a:sym typeface="Roboto Mono"/>
            </a:endParaRPr>
          </a:p>
        </p:txBody>
      </p:sp>
      <p:sp>
        <p:nvSpPr>
          <p:cNvPr id="28" name="Google Shape;370;p37">
            <a:extLst>
              <a:ext uri="{FF2B5EF4-FFF2-40B4-BE49-F238E27FC236}">
                <a16:creationId xmlns:a16="http://schemas.microsoft.com/office/drawing/2014/main" id="{85F61843-439C-48F8-8D5E-836E2FAF06EC}"/>
              </a:ext>
            </a:extLst>
          </p:cNvPr>
          <p:cNvSpPr txBox="1"/>
          <p:nvPr/>
        </p:nvSpPr>
        <p:spPr>
          <a:xfrm>
            <a:off x="1635119" y="4241512"/>
            <a:ext cx="2842894"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mfortaa" panose="020B0604020202020204" charset="0"/>
                <a:ea typeface="Roboto Mono"/>
                <a:cs typeface="Comfortaa" panose="020B0604020202020204" charset="0"/>
                <a:sym typeface="Roboto Mono"/>
              </a:rPr>
              <a:t>Selective extrusion of the podium</a:t>
            </a:r>
            <a:endParaRPr sz="1600" dirty="0">
              <a:latin typeface="Comfortaa" panose="020B0604020202020204" charset="0"/>
              <a:ea typeface="Roboto Mono"/>
              <a:cs typeface="Comfortaa" panose="020B0604020202020204" charset="0"/>
              <a:sym typeface="Roboto Mono"/>
            </a:endParaRPr>
          </a:p>
        </p:txBody>
      </p:sp>
      <p:sp>
        <p:nvSpPr>
          <p:cNvPr id="29" name="Google Shape;371;p37">
            <a:extLst>
              <a:ext uri="{FF2B5EF4-FFF2-40B4-BE49-F238E27FC236}">
                <a16:creationId xmlns:a16="http://schemas.microsoft.com/office/drawing/2014/main" id="{439BA6CF-2C03-4F6B-8358-C662899DBE81}"/>
              </a:ext>
            </a:extLst>
          </p:cNvPr>
          <p:cNvSpPr txBox="1"/>
          <p:nvPr/>
        </p:nvSpPr>
        <p:spPr>
          <a:xfrm>
            <a:off x="1635244" y="5071954"/>
            <a:ext cx="2842894"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Large-scale FSR allocation from streets for any given parcel geometry</a:t>
            </a:r>
            <a:endParaRPr sz="1600" dirty="0">
              <a:latin typeface="Comfortaa" panose="020B0604020202020204" charset="0"/>
              <a:ea typeface="Roboto Mono"/>
              <a:cs typeface="Comfortaa" panose="020B0604020202020204" charset="0"/>
              <a:sym typeface="Roboto Mono"/>
            </a:endParaRPr>
          </a:p>
        </p:txBody>
      </p:sp>
      <p:sp>
        <p:nvSpPr>
          <p:cNvPr id="30" name="Google Shape;372;p37">
            <a:extLst>
              <a:ext uri="{FF2B5EF4-FFF2-40B4-BE49-F238E27FC236}">
                <a16:creationId xmlns:a16="http://schemas.microsoft.com/office/drawing/2014/main" id="{55E8794E-FCA5-4852-9045-006B00B0C1BD}"/>
              </a:ext>
            </a:extLst>
          </p:cNvPr>
          <p:cNvSpPr txBox="1"/>
          <p:nvPr/>
        </p:nvSpPr>
        <p:spPr>
          <a:xfrm>
            <a:off x="7147119" y="1192850"/>
            <a:ext cx="3538009"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Given a site, generates parcels along the periphery of the region</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sp>
        <p:nvSpPr>
          <p:cNvPr id="31" name="Google Shape;373;p37">
            <a:extLst>
              <a:ext uri="{FF2B5EF4-FFF2-40B4-BE49-F238E27FC236}">
                <a16:creationId xmlns:a16="http://schemas.microsoft.com/office/drawing/2014/main" id="{9A0D1D31-A4B2-4A9D-92D7-0D156004B656}"/>
              </a:ext>
            </a:extLst>
          </p:cNvPr>
          <p:cNvSpPr txBox="1"/>
          <p:nvPr/>
        </p:nvSpPr>
        <p:spPr>
          <a:xfrm>
            <a:off x="7147119" y="2090959"/>
            <a:ext cx="3538009"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Sub-divides the region into parcels - for massing</a:t>
            </a:r>
            <a:endParaRPr sz="1600" dirty="0">
              <a:latin typeface="Comfortaa" panose="020B0604020202020204" charset="0"/>
              <a:ea typeface="Roboto Mono"/>
              <a:cs typeface="Comfortaa" panose="020B0604020202020204" charset="0"/>
              <a:sym typeface="Roboto Mono"/>
            </a:endParaRPr>
          </a:p>
        </p:txBody>
      </p:sp>
      <p:sp>
        <p:nvSpPr>
          <p:cNvPr id="32" name="Google Shape;374;p37">
            <a:extLst>
              <a:ext uri="{FF2B5EF4-FFF2-40B4-BE49-F238E27FC236}">
                <a16:creationId xmlns:a16="http://schemas.microsoft.com/office/drawing/2014/main" id="{C3B38941-625D-412D-BE0C-AE77583BC459}"/>
              </a:ext>
            </a:extLst>
          </p:cNvPr>
          <p:cNvSpPr txBox="1"/>
          <p:nvPr/>
        </p:nvSpPr>
        <p:spPr>
          <a:xfrm>
            <a:off x="7164694" y="2924189"/>
            <a:ext cx="3503305"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omfortaa" panose="020B0604020202020204" charset="0"/>
                <a:ea typeface="Roboto Mono"/>
                <a:cs typeface="Comfortaa" panose="020B0604020202020204" charset="0"/>
                <a:sym typeface="Roboto Mono"/>
              </a:rPr>
              <a:t>Creates the circulation for the partitioned region</a:t>
            </a:r>
            <a:endParaRPr sz="1600" dirty="0">
              <a:latin typeface="Comfortaa" panose="020B0604020202020204" charset="0"/>
              <a:ea typeface="Roboto Mono"/>
              <a:cs typeface="Comfortaa" panose="020B0604020202020204" charset="0"/>
              <a:sym typeface="Roboto Mono"/>
            </a:endParaRPr>
          </a:p>
        </p:txBody>
      </p:sp>
      <p:sp>
        <p:nvSpPr>
          <p:cNvPr id="33" name="Google Shape;375;p37">
            <a:extLst>
              <a:ext uri="{FF2B5EF4-FFF2-40B4-BE49-F238E27FC236}">
                <a16:creationId xmlns:a16="http://schemas.microsoft.com/office/drawing/2014/main" id="{A911D70D-B60D-406E-9254-00337602A737}"/>
              </a:ext>
            </a:extLst>
          </p:cNvPr>
          <p:cNvSpPr txBox="1"/>
          <p:nvPr/>
        </p:nvSpPr>
        <p:spPr>
          <a:xfrm>
            <a:off x="7164694" y="3685815"/>
            <a:ext cx="3503305" cy="7160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Generates internal partitions and eliminates a region from the parcels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sp>
        <p:nvSpPr>
          <p:cNvPr id="34" name="Google Shape;376;p37">
            <a:extLst>
              <a:ext uri="{FF2B5EF4-FFF2-40B4-BE49-F238E27FC236}">
                <a16:creationId xmlns:a16="http://schemas.microsoft.com/office/drawing/2014/main" id="{9919B6B6-4952-45C7-B61A-02E129677319}"/>
              </a:ext>
            </a:extLst>
          </p:cNvPr>
          <p:cNvSpPr txBox="1"/>
          <p:nvPr/>
        </p:nvSpPr>
        <p:spPr>
          <a:xfrm>
            <a:off x="7147119" y="4538888"/>
            <a:ext cx="3538009" cy="8598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Given an internal polygon, generates parcels that correspond to the sides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sp>
        <p:nvSpPr>
          <p:cNvPr id="35" name="Google Shape;377;p37">
            <a:extLst>
              <a:ext uri="{FF2B5EF4-FFF2-40B4-BE49-F238E27FC236}">
                <a16:creationId xmlns:a16="http://schemas.microsoft.com/office/drawing/2014/main" id="{DF4DC7C1-B1A3-4632-9B0E-D439C2FF7799}"/>
              </a:ext>
            </a:extLst>
          </p:cNvPr>
          <p:cNvSpPr txBox="1"/>
          <p:nvPr/>
        </p:nvSpPr>
        <p:spPr>
          <a:xfrm>
            <a:off x="7164694" y="5584539"/>
            <a:ext cx="3503305" cy="8960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Given a site and circulation, generates the parcels for massing or subsequent operations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pic>
        <p:nvPicPr>
          <p:cNvPr id="36" name="Google Shape;378;p37">
            <a:extLst>
              <a:ext uri="{FF2B5EF4-FFF2-40B4-BE49-F238E27FC236}">
                <a16:creationId xmlns:a16="http://schemas.microsoft.com/office/drawing/2014/main" id="{969BF0D9-BD2F-4E7E-A3DC-55BFB93A6719}"/>
              </a:ext>
            </a:extLst>
          </p:cNvPr>
          <p:cNvPicPr preferRelativeResize="0"/>
          <p:nvPr/>
        </p:nvPicPr>
        <p:blipFill>
          <a:blip r:embed="rId6">
            <a:alphaModFix/>
          </a:blip>
          <a:stretch>
            <a:fillRect/>
          </a:stretch>
        </p:blipFill>
        <p:spPr>
          <a:xfrm>
            <a:off x="924779" y="1654261"/>
            <a:ext cx="333375" cy="238125"/>
          </a:xfrm>
          <a:prstGeom prst="rect">
            <a:avLst/>
          </a:prstGeom>
          <a:noFill/>
          <a:ln>
            <a:noFill/>
          </a:ln>
        </p:spPr>
      </p:pic>
      <p:pic>
        <p:nvPicPr>
          <p:cNvPr id="37" name="Google Shape;379;p37">
            <a:extLst>
              <a:ext uri="{FF2B5EF4-FFF2-40B4-BE49-F238E27FC236}">
                <a16:creationId xmlns:a16="http://schemas.microsoft.com/office/drawing/2014/main" id="{CD38FF9C-A59E-4FA1-A558-EB3D117DAC48}"/>
              </a:ext>
            </a:extLst>
          </p:cNvPr>
          <p:cNvPicPr preferRelativeResize="0"/>
          <p:nvPr/>
        </p:nvPicPr>
        <p:blipFill>
          <a:blip r:embed="rId7">
            <a:alphaModFix/>
          </a:blip>
          <a:stretch>
            <a:fillRect/>
          </a:stretch>
        </p:blipFill>
        <p:spPr>
          <a:xfrm>
            <a:off x="932942" y="2556560"/>
            <a:ext cx="381000" cy="295275"/>
          </a:xfrm>
          <a:prstGeom prst="rect">
            <a:avLst/>
          </a:prstGeom>
          <a:noFill/>
          <a:ln>
            <a:noFill/>
          </a:ln>
        </p:spPr>
      </p:pic>
      <p:pic>
        <p:nvPicPr>
          <p:cNvPr id="38" name="Google Shape;380;p37">
            <a:extLst>
              <a:ext uri="{FF2B5EF4-FFF2-40B4-BE49-F238E27FC236}">
                <a16:creationId xmlns:a16="http://schemas.microsoft.com/office/drawing/2014/main" id="{4C02776F-2FF6-42C7-85A2-D9CCAD239C9A}"/>
              </a:ext>
            </a:extLst>
          </p:cNvPr>
          <p:cNvPicPr preferRelativeResize="0"/>
          <p:nvPr/>
        </p:nvPicPr>
        <p:blipFill>
          <a:blip r:embed="rId8">
            <a:alphaModFix/>
          </a:blip>
          <a:stretch>
            <a:fillRect/>
          </a:stretch>
        </p:blipFill>
        <p:spPr>
          <a:xfrm>
            <a:off x="924779" y="3603236"/>
            <a:ext cx="333375" cy="238125"/>
          </a:xfrm>
          <a:prstGeom prst="rect">
            <a:avLst/>
          </a:prstGeom>
          <a:noFill/>
          <a:ln>
            <a:noFill/>
          </a:ln>
        </p:spPr>
      </p:pic>
      <p:pic>
        <p:nvPicPr>
          <p:cNvPr id="39" name="Google Shape;381;p37">
            <a:extLst>
              <a:ext uri="{FF2B5EF4-FFF2-40B4-BE49-F238E27FC236}">
                <a16:creationId xmlns:a16="http://schemas.microsoft.com/office/drawing/2014/main" id="{883A2C5B-EDBC-4246-9F54-F9E419198B66}"/>
              </a:ext>
            </a:extLst>
          </p:cNvPr>
          <p:cNvPicPr preferRelativeResize="0"/>
          <p:nvPr/>
        </p:nvPicPr>
        <p:blipFill>
          <a:blip r:embed="rId9">
            <a:alphaModFix/>
          </a:blip>
          <a:stretch>
            <a:fillRect/>
          </a:stretch>
        </p:blipFill>
        <p:spPr>
          <a:xfrm>
            <a:off x="924779" y="4364254"/>
            <a:ext cx="381000" cy="295275"/>
          </a:xfrm>
          <a:prstGeom prst="rect">
            <a:avLst/>
          </a:prstGeom>
          <a:noFill/>
          <a:ln>
            <a:noFill/>
          </a:ln>
        </p:spPr>
      </p:pic>
      <p:pic>
        <p:nvPicPr>
          <p:cNvPr id="40" name="Google Shape;382;p37">
            <a:extLst>
              <a:ext uri="{FF2B5EF4-FFF2-40B4-BE49-F238E27FC236}">
                <a16:creationId xmlns:a16="http://schemas.microsoft.com/office/drawing/2014/main" id="{1EB2E76D-9B3C-4E9A-AE76-F39B515A3D6A}"/>
              </a:ext>
            </a:extLst>
          </p:cNvPr>
          <p:cNvPicPr preferRelativeResize="0"/>
          <p:nvPr/>
        </p:nvPicPr>
        <p:blipFill>
          <a:blip r:embed="rId10">
            <a:alphaModFix/>
          </a:blip>
          <a:stretch>
            <a:fillRect/>
          </a:stretch>
        </p:blipFill>
        <p:spPr>
          <a:xfrm>
            <a:off x="924779" y="5279856"/>
            <a:ext cx="381000" cy="333375"/>
          </a:xfrm>
          <a:prstGeom prst="rect">
            <a:avLst/>
          </a:prstGeom>
          <a:noFill/>
          <a:ln>
            <a:noFill/>
          </a:ln>
        </p:spPr>
      </p:pic>
      <p:pic>
        <p:nvPicPr>
          <p:cNvPr id="41" name="Google Shape;383;p37">
            <a:extLst>
              <a:ext uri="{FF2B5EF4-FFF2-40B4-BE49-F238E27FC236}">
                <a16:creationId xmlns:a16="http://schemas.microsoft.com/office/drawing/2014/main" id="{A63BA9C4-0659-4523-8E26-2ED68D7A2B34}"/>
              </a:ext>
            </a:extLst>
          </p:cNvPr>
          <p:cNvPicPr preferRelativeResize="0"/>
          <p:nvPr/>
        </p:nvPicPr>
        <p:blipFill rotWithShape="1">
          <a:blip r:embed="rId11" cstate="hqprint">
            <a:alphaModFix/>
            <a:extLst>
              <a:ext uri="{28A0092B-C50C-407E-A947-70E740481C1C}">
                <a14:useLocalDpi xmlns:a14="http://schemas.microsoft.com/office/drawing/2010/main"/>
              </a:ext>
            </a:extLst>
          </a:blip>
          <a:srcRect/>
          <a:stretch/>
        </p:blipFill>
        <p:spPr>
          <a:xfrm>
            <a:off x="4822085" y="1433710"/>
            <a:ext cx="626519" cy="633804"/>
          </a:xfrm>
          <a:prstGeom prst="rect">
            <a:avLst/>
          </a:prstGeom>
          <a:noFill/>
          <a:ln>
            <a:noFill/>
          </a:ln>
        </p:spPr>
      </p:pic>
      <p:pic>
        <p:nvPicPr>
          <p:cNvPr id="42" name="Google Shape;384;p37">
            <a:extLst>
              <a:ext uri="{FF2B5EF4-FFF2-40B4-BE49-F238E27FC236}">
                <a16:creationId xmlns:a16="http://schemas.microsoft.com/office/drawing/2014/main" id="{014915FC-AF15-49E7-82D0-839650777CBA}"/>
              </a:ext>
            </a:extLst>
          </p:cNvPr>
          <p:cNvPicPr preferRelativeResize="0"/>
          <p:nvPr/>
        </p:nvPicPr>
        <p:blipFill rotWithShape="1">
          <a:blip r:embed="rId12" cstate="hqprint">
            <a:alphaModFix/>
            <a:extLst>
              <a:ext uri="{28A0092B-C50C-407E-A947-70E740481C1C}">
                <a14:useLocalDpi xmlns:a14="http://schemas.microsoft.com/office/drawing/2010/main"/>
              </a:ext>
            </a:extLst>
          </a:blip>
          <a:srcRect/>
          <a:stretch/>
        </p:blipFill>
        <p:spPr>
          <a:xfrm>
            <a:off x="4785884" y="2368931"/>
            <a:ext cx="874213" cy="692085"/>
          </a:xfrm>
          <a:prstGeom prst="rect">
            <a:avLst/>
          </a:prstGeom>
          <a:noFill/>
          <a:ln>
            <a:noFill/>
          </a:ln>
        </p:spPr>
      </p:pic>
      <p:pic>
        <p:nvPicPr>
          <p:cNvPr id="43" name="Google Shape;385;p37">
            <a:extLst>
              <a:ext uri="{FF2B5EF4-FFF2-40B4-BE49-F238E27FC236}">
                <a16:creationId xmlns:a16="http://schemas.microsoft.com/office/drawing/2014/main" id="{C6758911-421B-4042-B386-14592B6BD5E3}"/>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4862234" y="3416404"/>
            <a:ext cx="713940" cy="692085"/>
          </a:xfrm>
          <a:prstGeom prst="rect">
            <a:avLst/>
          </a:prstGeom>
          <a:noFill/>
          <a:ln>
            <a:noFill/>
          </a:ln>
        </p:spPr>
      </p:pic>
      <p:pic>
        <p:nvPicPr>
          <p:cNvPr id="44" name="Google Shape;386;p37">
            <a:extLst>
              <a:ext uri="{FF2B5EF4-FFF2-40B4-BE49-F238E27FC236}">
                <a16:creationId xmlns:a16="http://schemas.microsoft.com/office/drawing/2014/main" id="{738C33D9-596B-427A-BED3-609B63DFB1EC}"/>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4862234" y="4291281"/>
            <a:ext cx="677515" cy="677515"/>
          </a:xfrm>
          <a:prstGeom prst="rect">
            <a:avLst/>
          </a:prstGeom>
          <a:noFill/>
          <a:ln>
            <a:noFill/>
          </a:ln>
        </p:spPr>
      </p:pic>
      <p:pic>
        <p:nvPicPr>
          <p:cNvPr id="45" name="Google Shape;387;p37">
            <a:extLst>
              <a:ext uri="{FF2B5EF4-FFF2-40B4-BE49-F238E27FC236}">
                <a16:creationId xmlns:a16="http://schemas.microsoft.com/office/drawing/2014/main" id="{335807C8-B538-494B-AE53-E1BF97D755DD}"/>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l="-1688"/>
          <a:stretch/>
        </p:blipFill>
        <p:spPr>
          <a:xfrm>
            <a:off x="4751352" y="5225729"/>
            <a:ext cx="902775" cy="633800"/>
          </a:xfrm>
          <a:prstGeom prst="rect">
            <a:avLst/>
          </a:prstGeom>
          <a:noFill/>
          <a:ln>
            <a:noFill/>
          </a:ln>
        </p:spPr>
      </p:pic>
      <p:pic>
        <p:nvPicPr>
          <p:cNvPr id="46" name="Google Shape;388;p37">
            <a:extLst>
              <a:ext uri="{FF2B5EF4-FFF2-40B4-BE49-F238E27FC236}">
                <a16:creationId xmlns:a16="http://schemas.microsoft.com/office/drawing/2014/main" id="{BA9E0C33-1CD0-4CA2-9F94-EA4CAA67A170}"/>
              </a:ext>
            </a:extLst>
          </p:cNvPr>
          <p:cNvPicPr preferRelativeResize="0"/>
          <p:nvPr/>
        </p:nvPicPr>
        <p:blipFill>
          <a:blip r:embed="rId16">
            <a:alphaModFix/>
          </a:blip>
          <a:stretch>
            <a:fillRect/>
          </a:stretch>
        </p:blipFill>
        <p:spPr>
          <a:xfrm>
            <a:off x="6718719" y="1431479"/>
            <a:ext cx="209550" cy="209550"/>
          </a:xfrm>
          <a:prstGeom prst="rect">
            <a:avLst/>
          </a:prstGeom>
          <a:noFill/>
          <a:ln>
            <a:noFill/>
          </a:ln>
        </p:spPr>
      </p:pic>
      <p:pic>
        <p:nvPicPr>
          <p:cNvPr id="47" name="Google Shape;389;p37">
            <a:extLst>
              <a:ext uri="{FF2B5EF4-FFF2-40B4-BE49-F238E27FC236}">
                <a16:creationId xmlns:a16="http://schemas.microsoft.com/office/drawing/2014/main" id="{6016622A-81CA-40CE-801E-7E87418A7C6E}"/>
              </a:ext>
            </a:extLst>
          </p:cNvPr>
          <p:cNvPicPr preferRelativeResize="0"/>
          <p:nvPr/>
        </p:nvPicPr>
        <p:blipFill>
          <a:blip r:embed="rId17">
            <a:alphaModFix/>
          </a:blip>
          <a:stretch>
            <a:fillRect/>
          </a:stretch>
        </p:blipFill>
        <p:spPr>
          <a:xfrm>
            <a:off x="6721336" y="2245480"/>
            <a:ext cx="250783" cy="205185"/>
          </a:xfrm>
          <a:prstGeom prst="rect">
            <a:avLst/>
          </a:prstGeom>
          <a:noFill/>
          <a:ln>
            <a:noFill/>
          </a:ln>
        </p:spPr>
      </p:pic>
      <p:pic>
        <p:nvPicPr>
          <p:cNvPr id="48" name="Google Shape;390;p37">
            <a:extLst>
              <a:ext uri="{FF2B5EF4-FFF2-40B4-BE49-F238E27FC236}">
                <a16:creationId xmlns:a16="http://schemas.microsoft.com/office/drawing/2014/main" id="{52716730-FB42-4607-B68F-E6A9B5D12999}"/>
              </a:ext>
            </a:extLst>
          </p:cNvPr>
          <p:cNvPicPr preferRelativeResize="0"/>
          <p:nvPr/>
        </p:nvPicPr>
        <p:blipFill>
          <a:blip r:embed="rId18">
            <a:alphaModFix/>
          </a:blip>
          <a:stretch>
            <a:fillRect/>
          </a:stretch>
        </p:blipFill>
        <p:spPr>
          <a:xfrm>
            <a:off x="6711118" y="3128093"/>
            <a:ext cx="227985" cy="205185"/>
          </a:xfrm>
          <a:prstGeom prst="rect">
            <a:avLst/>
          </a:prstGeom>
          <a:noFill/>
          <a:ln>
            <a:noFill/>
          </a:ln>
        </p:spPr>
      </p:pic>
      <p:pic>
        <p:nvPicPr>
          <p:cNvPr id="49" name="Google Shape;391;p37">
            <a:extLst>
              <a:ext uri="{FF2B5EF4-FFF2-40B4-BE49-F238E27FC236}">
                <a16:creationId xmlns:a16="http://schemas.microsoft.com/office/drawing/2014/main" id="{5B8F772C-DBB0-4270-8595-2EE702D61102}"/>
              </a:ext>
            </a:extLst>
          </p:cNvPr>
          <p:cNvPicPr preferRelativeResize="0"/>
          <p:nvPr/>
        </p:nvPicPr>
        <p:blipFill>
          <a:blip r:embed="rId19">
            <a:alphaModFix/>
          </a:blip>
          <a:stretch>
            <a:fillRect/>
          </a:stretch>
        </p:blipFill>
        <p:spPr>
          <a:xfrm>
            <a:off x="6705419" y="4086096"/>
            <a:ext cx="250783" cy="205185"/>
          </a:xfrm>
          <a:prstGeom prst="rect">
            <a:avLst/>
          </a:prstGeom>
          <a:noFill/>
          <a:ln>
            <a:noFill/>
          </a:ln>
        </p:spPr>
      </p:pic>
      <p:pic>
        <p:nvPicPr>
          <p:cNvPr id="50" name="Google Shape;392;p37">
            <a:extLst>
              <a:ext uri="{FF2B5EF4-FFF2-40B4-BE49-F238E27FC236}">
                <a16:creationId xmlns:a16="http://schemas.microsoft.com/office/drawing/2014/main" id="{AC33FF2B-1526-4CA3-9A54-D921F5DCA4A7}"/>
              </a:ext>
            </a:extLst>
          </p:cNvPr>
          <p:cNvPicPr preferRelativeResize="0"/>
          <p:nvPr/>
        </p:nvPicPr>
        <p:blipFill>
          <a:blip r:embed="rId20">
            <a:alphaModFix/>
          </a:blip>
          <a:stretch>
            <a:fillRect/>
          </a:stretch>
        </p:blipFill>
        <p:spPr>
          <a:xfrm>
            <a:off x="6727020" y="4870565"/>
            <a:ext cx="239384" cy="205185"/>
          </a:xfrm>
          <a:prstGeom prst="rect">
            <a:avLst/>
          </a:prstGeom>
          <a:noFill/>
          <a:ln>
            <a:noFill/>
          </a:ln>
        </p:spPr>
      </p:pic>
      <p:pic>
        <p:nvPicPr>
          <p:cNvPr id="51" name="Google Shape;393;p37">
            <a:extLst>
              <a:ext uri="{FF2B5EF4-FFF2-40B4-BE49-F238E27FC236}">
                <a16:creationId xmlns:a16="http://schemas.microsoft.com/office/drawing/2014/main" id="{E6821865-8926-401B-A9D3-DCD1D985E644}"/>
              </a:ext>
            </a:extLst>
          </p:cNvPr>
          <p:cNvPicPr preferRelativeResize="0"/>
          <p:nvPr/>
        </p:nvPicPr>
        <p:blipFill>
          <a:blip r:embed="rId21">
            <a:alphaModFix/>
          </a:blip>
          <a:stretch>
            <a:fillRect/>
          </a:stretch>
        </p:blipFill>
        <p:spPr>
          <a:xfrm>
            <a:off x="6690131" y="5899190"/>
            <a:ext cx="266700" cy="266700"/>
          </a:xfrm>
          <a:prstGeom prst="rect">
            <a:avLst/>
          </a:prstGeom>
          <a:noFill/>
          <a:ln>
            <a:noFill/>
          </a:ln>
        </p:spPr>
      </p:pic>
      <p:pic>
        <p:nvPicPr>
          <p:cNvPr id="52" name="Google Shape;394;p37">
            <a:extLst>
              <a:ext uri="{FF2B5EF4-FFF2-40B4-BE49-F238E27FC236}">
                <a16:creationId xmlns:a16="http://schemas.microsoft.com/office/drawing/2014/main" id="{CC1E2300-DB46-4D60-86DB-F3210207A592}"/>
              </a:ext>
            </a:extLst>
          </p:cNvPr>
          <p:cNvPicPr preferRelativeResize="0"/>
          <p:nvPr/>
        </p:nvPicPr>
        <p:blipFill rotWithShape="1">
          <a:blip r:embed="rId22" cstate="hqprint">
            <a:alphaModFix/>
            <a:extLst>
              <a:ext uri="{28A0092B-C50C-407E-A947-70E740481C1C}">
                <a14:useLocalDpi xmlns:a14="http://schemas.microsoft.com/office/drawing/2010/main"/>
              </a:ext>
            </a:extLst>
          </a:blip>
          <a:srcRect/>
          <a:stretch/>
        </p:blipFill>
        <p:spPr>
          <a:xfrm>
            <a:off x="11025203" y="1341200"/>
            <a:ext cx="636929" cy="520750"/>
          </a:xfrm>
          <a:prstGeom prst="rect">
            <a:avLst/>
          </a:prstGeom>
          <a:noFill/>
          <a:ln>
            <a:noFill/>
          </a:ln>
        </p:spPr>
      </p:pic>
      <p:pic>
        <p:nvPicPr>
          <p:cNvPr id="53" name="Google Shape;395;p37">
            <a:extLst>
              <a:ext uri="{FF2B5EF4-FFF2-40B4-BE49-F238E27FC236}">
                <a16:creationId xmlns:a16="http://schemas.microsoft.com/office/drawing/2014/main" id="{16096EFD-D850-4BFB-8819-F0D5D1237375}"/>
              </a:ext>
            </a:extLst>
          </p:cNvPr>
          <p:cNvPicPr preferRelativeResize="0"/>
          <p:nvPr/>
        </p:nvPicPr>
        <p:blipFill rotWithShape="1">
          <a:blip r:embed="rId23" cstate="hqprint">
            <a:alphaModFix/>
            <a:extLst>
              <a:ext uri="{28A0092B-C50C-407E-A947-70E740481C1C}">
                <a14:useLocalDpi xmlns:a14="http://schemas.microsoft.com/office/drawing/2010/main"/>
              </a:ext>
            </a:extLst>
          </a:blip>
          <a:srcRect/>
          <a:stretch/>
        </p:blipFill>
        <p:spPr>
          <a:xfrm>
            <a:off x="11025203" y="5858644"/>
            <a:ext cx="673500" cy="543064"/>
          </a:xfrm>
          <a:prstGeom prst="rect">
            <a:avLst/>
          </a:prstGeom>
          <a:noFill/>
          <a:ln>
            <a:noFill/>
          </a:ln>
        </p:spPr>
      </p:pic>
      <p:sp>
        <p:nvSpPr>
          <p:cNvPr id="61" name="Title 2">
            <a:extLst>
              <a:ext uri="{FF2B5EF4-FFF2-40B4-BE49-F238E27FC236}">
                <a16:creationId xmlns:a16="http://schemas.microsoft.com/office/drawing/2014/main" id="{11F4C470-7B5F-41DD-839C-89D738C12503}"/>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
        <p:nvSpPr>
          <p:cNvPr id="62" name="Google Shape;267;p35">
            <a:extLst>
              <a:ext uri="{FF2B5EF4-FFF2-40B4-BE49-F238E27FC236}">
                <a16:creationId xmlns:a16="http://schemas.microsoft.com/office/drawing/2014/main" id="{2E74B932-1B7F-4C88-9214-63E5312E2CC0}"/>
              </a:ext>
            </a:extLst>
          </p:cNvPr>
          <p:cNvSpPr txBox="1"/>
          <p:nvPr/>
        </p:nvSpPr>
        <p:spPr>
          <a:xfrm>
            <a:off x="7680386" y="846830"/>
            <a:ext cx="1362283"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63" name="Google Shape;268;p35">
            <a:extLst>
              <a:ext uri="{FF2B5EF4-FFF2-40B4-BE49-F238E27FC236}">
                <a16:creationId xmlns:a16="http://schemas.microsoft.com/office/drawing/2014/main" id="{6914D89D-0395-43D0-A91E-D3B76DB2A380}"/>
              </a:ext>
            </a:extLst>
          </p:cNvPr>
          <p:cNvSpPr txBox="1"/>
          <p:nvPr/>
        </p:nvSpPr>
        <p:spPr>
          <a:xfrm>
            <a:off x="6574063" y="846830"/>
            <a:ext cx="868406"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64" name="Google Shape;269;p35">
            <a:extLst>
              <a:ext uri="{FF2B5EF4-FFF2-40B4-BE49-F238E27FC236}">
                <a16:creationId xmlns:a16="http://schemas.microsoft.com/office/drawing/2014/main" id="{24EC67D3-B690-45CC-9AC3-32C151553273}"/>
              </a:ext>
            </a:extLst>
          </p:cNvPr>
          <p:cNvSpPr txBox="1"/>
          <p:nvPr/>
        </p:nvSpPr>
        <p:spPr>
          <a:xfrm>
            <a:off x="10336390"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sp>
        <p:nvSpPr>
          <p:cNvPr id="71" name="Google Shape;267;p35">
            <a:extLst>
              <a:ext uri="{FF2B5EF4-FFF2-40B4-BE49-F238E27FC236}">
                <a16:creationId xmlns:a16="http://schemas.microsoft.com/office/drawing/2014/main" id="{F5D87688-A216-4683-81D9-0075316203F5}"/>
              </a:ext>
            </a:extLst>
          </p:cNvPr>
          <p:cNvSpPr txBox="1"/>
          <p:nvPr/>
        </p:nvSpPr>
        <p:spPr>
          <a:xfrm>
            <a:off x="1829427" y="846830"/>
            <a:ext cx="1350031"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72" name="Google Shape;268;p35">
            <a:extLst>
              <a:ext uri="{FF2B5EF4-FFF2-40B4-BE49-F238E27FC236}">
                <a16:creationId xmlns:a16="http://schemas.microsoft.com/office/drawing/2014/main" id="{5C4F6509-5B78-401D-8890-B4763B4E074F}"/>
              </a:ext>
            </a:extLst>
          </p:cNvPr>
          <p:cNvSpPr txBox="1"/>
          <p:nvPr/>
        </p:nvSpPr>
        <p:spPr>
          <a:xfrm>
            <a:off x="723105" y="846830"/>
            <a:ext cx="928164"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73" name="Google Shape;269;p35">
            <a:extLst>
              <a:ext uri="{FF2B5EF4-FFF2-40B4-BE49-F238E27FC236}">
                <a16:creationId xmlns:a16="http://schemas.microsoft.com/office/drawing/2014/main" id="{1D11CF82-6CB0-40D2-8D72-437903D6D8F4}"/>
              </a:ext>
            </a:extLst>
          </p:cNvPr>
          <p:cNvSpPr txBox="1"/>
          <p:nvPr/>
        </p:nvSpPr>
        <p:spPr>
          <a:xfrm>
            <a:off x="4485431"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cxnSp>
        <p:nvCxnSpPr>
          <p:cNvPr id="75" name="Google Shape;235;p35">
            <a:extLst>
              <a:ext uri="{FF2B5EF4-FFF2-40B4-BE49-F238E27FC236}">
                <a16:creationId xmlns:a16="http://schemas.microsoft.com/office/drawing/2014/main" id="{E38844D7-ABE0-41EE-932B-61A4306C352C}"/>
              </a:ext>
            </a:extLst>
          </p:cNvPr>
          <p:cNvCxnSpPr/>
          <p:nvPr/>
        </p:nvCxnSpPr>
        <p:spPr>
          <a:xfrm>
            <a:off x="670365" y="2203931"/>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6" name="Google Shape;236;p35">
            <a:extLst>
              <a:ext uri="{FF2B5EF4-FFF2-40B4-BE49-F238E27FC236}">
                <a16:creationId xmlns:a16="http://schemas.microsoft.com/office/drawing/2014/main" id="{DE90BA51-0E27-4918-A012-19E74A307B8A}"/>
              </a:ext>
            </a:extLst>
          </p:cNvPr>
          <p:cNvCxnSpPr/>
          <p:nvPr/>
        </p:nvCxnSpPr>
        <p:spPr>
          <a:xfrm>
            <a:off x="670365" y="3221051"/>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7" name="Google Shape;275;p35">
            <a:extLst>
              <a:ext uri="{FF2B5EF4-FFF2-40B4-BE49-F238E27FC236}">
                <a16:creationId xmlns:a16="http://schemas.microsoft.com/office/drawing/2014/main" id="{A9232900-73D6-405E-841F-A1B80DE58706}"/>
              </a:ext>
            </a:extLst>
          </p:cNvPr>
          <p:cNvCxnSpPr>
            <a:cxnSpLocks/>
          </p:cNvCxnSpPr>
          <p:nvPr/>
        </p:nvCxnSpPr>
        <p:spPr>
          <a:xfrm>
            <a:off x="670365" y="1169094"/>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8" name="Google Shape;236;p35">
            <a:extLst>
              <a:ext uri="{FF2B5EF4-FFF2-40B4-BE49-F238E27FC236}">
                <a16:creationId xmlns:a16="http://schemas.microsoft.com/office/drawing/2014/main" id="{BBFAD877-A436-4FB4-8A6C-90A912DBF008}"/>
              </a:ext>
            </a:extLst>
          </p:cNvPr>
          <p:cNvCxnSpPr/>
          <p:nvPr/>
        </p:nvCxnSpPr>
        <p:spPr>
          <a:xfrm>
            <a:off x="670365" y="5053036"/>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9" name="Google Shape;236;p35">
            <a:extLst>
              <a:ext uri="{FF2B5EF4-FFF2-40B4-BE49-F238E27FC236}">
                <a16:creationId xmlns:a16="http://schemas.microsoft.com/office/drawing/2014/main" id="{5F2E97DD-6012-4664-A5AD-E008F0788F78}"/>
              </a:ext>
            </a:extLst>
          </p:cNvPr>
          <p:cNvCxnSpPr/>
          <p:nvPr/>
        </p:nvCxnSpPr>
        <p:spPr>
          <a:xfrm>
            <a:off x="670365" y="4188688"/>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66" name="Google Shape;282;p35">
            <a:extLst>
              <a:ext uri="{FF2B5EF4-FFF2-40B4-BE49-F238E27FC236}">
                <a16:creationId xmlns:a16="http://schemas.microsoft.com/office/drawing/2014/main" id="{F16BC4EB-66F6-4E76-9456-273BA435103A}"/>
              </a:ext>
            </a:extLst>
          </p:cNvPr>
          <p:cNvCxnSpPr/>
          <p:nvPr/>
        </p:nvCxnSpPr>
        <p:spPr>
          <a:xfrm>
            <a:off x="6557608" y="1958983"/>
            <a:ext cx="5081912" cy="0"/>
          </a:xfrm>
          <a:prstGeom prst="straightConnector1">
            <a:avLst/>
          </a:prstGeom>
          <a:noFill/>
          <a:ln w="9525" cap="flat" cmpd="sng">
            <a:solidFill>
              <a:srgbClr val="B7B7B7"/>
            </a:solidFill>
            <a:prstDash val="dash"/>
            <a:round/>
            <a:headEnd type="none" w="med" len="med"/>
            <a:tailEnd type="none" w="med" len="med"/>
          </a:ln>
        </p:spPr>
      </p:cxnSp>
      <p:cxnSp>
        <p:nvCxnSpPr>
          <p:cNvPr id="67" name="Google Shape;325;p36">
            <a:extLst>
              <a:ext uri="{FF2B5EF4-FFF2-40B4-BE49-F238E27FC236}">
                <a16:creationId xmlns:a16="http://schemas.microsoft.com/office/drawing/2014/main" id="{1B3841CF-ACA1-426F-A804-E24BA1B6CEEC}"/>
              </a:ext>
            </a:extLst>
          </p:cNvPr>
          <p:cNvCxnSpPr/>
          <p:nvPr/>
        </p:nvCxnSpPr>
        <p:spPr>
          <a:xfrm>
            <a:off x="6460552" y="1190492"/>
            <a:ext cx="5131173" cy="0"/>
          </a:xfrm>
          <a:prstGeom prst="straightConnector1">
            <a:avLst/>
          </a:prstGeom>
          <a:noFill/>
          <a:ln w="9525" cap="flat" cmpd="sng">
            <a:solidFill>
              <a:srgbClr val="B7B7B7"/>
            </a:solidFill>
            <a:prstDash val="dash"/>
            <a:round/>
            <a:headEnd type="none" w="med" len="med"/>
            <a:tailEnd type="none" w="med" len="med"/>
          </a:ln>
        </p:spPr>
      </p:cxnSp>
      <p:cxnSp>
        <p:nvCxnSpPr>
          <p:cNvPr id="70" name="Google Shape;296;p36">
            <a:extLst>
              <a:ext uri="{FF2B5EF4-FFF2-40B4-BE49-F238E27FC236}">
                <a16:creationId xmlns:a16="http://schemas.microsoft.com/office/drawing/2014/main" id="{20C527CF-3928-47E5-A0CE-FCF0DE33AEEA}"/>
              </a:ext>
            </a:extLst>
          </p:cNvPr>
          <p:cNvCxnSpPr>
            <a:cxnSpLocks/>
          </p:cNvCxnSpPr>
          <p:nvPr/>
        </p:nvCxnSpPr>
        <p:spPr>
          <a:xfrm>
            <a:off x="6401126" y="5548019"/>
            <a:ext cx="5208927" cy="0"/>
          </a:xfrm>
          <a:prstGeom prst="straightConnector1">
            <a:avLst/>
          </a:prstGeom>
          <a:noFill/>
          <a:ln w="9525" cap="flat" cmpd="sng">
            <a:solidFill>
              <a:srgbClr val="B7B7B7"/>
            </a:solidFill>
            <a:prstDash val="dash"/>
            <a:round/>
            <a:headEnd type="none" w="med" len="med"/>
            <a:tailEnd type="none" w="med" len="med"/>
          </a:ln>
        </p:spPr>
      </p:cxnSp>
      <p:grpSp>
        <p:nvGrpSpPr>
          <p:cNvPr id="82" name="Group 81">
            <a:extLst>
              <a:ext uri="{FF2B5EF4-FFF2-40B4-BE49-F238E27FC236}">
                <a16:creationId xmlns:a16="http://schemas.microsoft.com/office/drawing/2014/main" id="{1DBF7F30-F6F5-4146-9CDD-48E0B66548D6}"/>
              </a:ext>
            </a:extLst>
          </p:cNvPr>
          <p:cNvGrpSpPr/>
          <p:nvPr/>
        </p:nvGrpSpPr>
        <p:grpSpPr>
          <a:xfrm>
            <a:off x="6547696" y="2837508"/>
            <a:ext cx="5062358" cy="1674383"/>
            <a:chOff x="6547695" y="2837508"/>
            <a:chExt cx="5319162" cy="1674383"/>
          </a:xfrm>
        </p:grpSpPr>
        <p:cxnSp>
          <p:nvCxnSpPr>
            <p:cNvPr id="68" name="Google Shape;239;p35">
              <a:extLst>
                <a:ext uri="{FF2B5EF4-FFF2-40B4-BE49-F238E27FC236}">
                  <a16:creationId xmlns:a16="http://schemas.microsoft.com/office/drawing/2014/main" id="{5ECF355C-FFE5-4A1D-877D-26CB9BC6C82C}"/>
                </a:ext>
              </a:extLst>
            </p:cNvPr>
            <p:cNvCxnSpPr/>
            <p:nvPr/>
          </p:nvCxnSpPr>
          <p:spPr>
            <a:xfrm>
              <a:off x="6547695" y="4511891"/>
              <a:ext cx="5319162" cy="0"/>
            </a:xfrm>
            <a:prstGeom prst="straightConnector1">
              <a:avLst/>
            </a:prstGeom>
            <a:noFill/>
            <a:ln w="9525" cap="flat" cmpd="sng">
              <a:solidFill>
                <a:srgbClr val="B7B7B7"/>
              </a:solidFill>
              <a:prstDash val="dash"/>
              <a:round/>
              <a:headEnd type="none" w="med" len="med"/>
              <a:tailEnd type="none" w="med" len="med"/>
            </a:ln>
          </p:spPr>
        </p:cxnSp>
        <p:cxnSp>
          <p:nvCxnSpPr>
            <p:cNvPr id="69" name="Google Shape;239;p35">
              <a:extLst>
                <a:ext uri="{FF2B5EF4-FFF2-40B4-BE49-F238E27FC236}">
                  <a16:creationId xmlns:a16="http://schemas.microsoft.com/office/drawing/2014/main" id="{25311FF4-9FD6-4695-B16E-46D20502742A}"/>
                </a:ext>
              </a:extLst>
            </p:cNvPr>
            <p:cNvCxnSpPr/>
            <p:nvPr/>
          </p:nvCxnSpPr>
          <p:spPr>
            <a:xfrm>
              <a:off x="6547695" y="2837508"/>
              <a:ext cx="5319162" cy="0"/>
            </a:xfrm>
            <a:prstGeom prst="straightConnector1">
              <a:avLst/>
            </a:prstGeom>
            <a:noFill/>
            <a:ln w="9525" cap="flat" cmpd="sng">
              <a:solidFill>
                <a:srgbClr val="B7B7B7"/>
              </a:solidFill>
              <a:prstDash val="dash"/>
              <a:round/>
              <a:headEnd type="none" w="med" len="med"/>
              <a:tailEnd type="none" w="med" len="med"/>
            </a:ln>
          </p:spPr>
        </p:cxnSp>
        <p:cxnSp>
          <p:nvCxnSpPr>
            <p:cNvPr id="80" name="Google Shape;239;p35">
              <a:extLst>
                <a:ext uri="{FF2B5EF4-FFF2-40B4-BE49-F238E27FC236}">
                  <a16:creationId xmlns:a16="http://schemas.microsoft.com/office/drawing/2014/main" id="{0ADEBBA2-808D-4D4E-8A0B-79D2A9671B0A}"/>
                </a:ext>
              </a:extLst>
            </p:cNvPr>
            <p:cNvCxnSpPr/>
            <p:nvPr/>
          </p:nvCxnSpPr>
          <p:spPr>
            <a:xfrm>
              <a:off x="6547695" y="3700289"/>
              <a:ext cx="5319162" cy="0"/>
            </a:xfrm>
            <a:prstGeom prst="straightConnector1">
              <a:avLst/>
            </a:prstGeom>
            <a:noFill/>
            <a:ln w="9525" cap="flat" cmpd="sng">
              <a:solidFill>
                <a:srgbClr val="B7B7B7"/>
              </a:solidFill>
              <a:prstDash val="dash"/>
              <a:round/>
              <a:headEnd type="none" w="med" len="med"/>
              <a:tailEnd type="none" w="med" len="med"/>
            </a:ln>
          </p:spPr>
        </p:cxnSp>
      </p:grpSp>
    </p:spTree>
    <p:extLst>
      <p:ext uri="{BB962C8B-B14F-4D97-AF65-F5344CB8AC3E}">
        <p14:creationId xmlns:p14="http://schemas.microsoft.com/office/powerpoint/2010/main" val="3274503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19;p36">
            <a:extLst>
              <a:ext uri="{FF2B5EF4-FFF2-40B4-BE49-F238E27FC236}">
                <a16:creationId xmlns:a16="http://schemas.microsoft.com/office/drawing/2014/main" id="{C9C29487-DDB3-4F57-92A8-2029C5BB9C6F}"/>
              </a:ext>
            </a:extLst>
          </p:cNvPr>
          <p:cNvPicPr preferRelativeResize="0"/>
          <p:nvPr/>
        </p:nvPicPr>
        <p:blipFill rotWithShape="1">
          <a:blip r:embed="rId2" cstate="hqprint">
            <a:alphaModFix/>
            <a:extLst>
              <a:ext uri="{28A0092B-C50C-407E-A947-70E740481C1C}">
                <a14:useLocalDpi xmlns:a14="http://schemas.microsoft.com/office/drawing/2010/main"/>
              </a:ext>
            </a:extLst>
          </a:blip>
          <a:srcRect l="27696" t="23890" r="26758"/>
          <a:stretch/>
        </p:blipFill>
        <p:spPr>
          <a:xfrm>
            <a:off x="10336390" y="4049508"/>
            <a:ext cx="1315097" cy="979028"/>
          </a:xfrm>
          <a:prstGeom prst="rect">
            <a:avLst/>
          </a:prstGeom>
          <a:noFill/>
          <a:ln>
            <a:noFill/>
          </a:ln>
        </p:spPr>
      </p:pic>
      <p:pic>
        <p:nvPicPr>
          <p:cNvPr id="5" name="Google Shape;288;p36">
            <a:extLst>
              <a:ext uri="{FF2B5EF4-FFF2-40B4-BE49-F238E27FC236}">
                <a16:creationId xmlns:a16="http://schemas.microsoft.com/office/drawing/2014/main" id="{F0D2F880-9AB1-4EE8-AB3D-FEE74352E561}"/>
              </a:ext>
            </a:extLst>
          </p:cNvPr>
          <p:cNvPicPr preferRelativeResize="0"/>
          <p:nvPr/>
        </p:nvPicPr>
        <p:blipFill>
          <a:blip r:embed="rId3">
            <a:alphaModFix/>
          </a:blip>
          <a:stretch>
            <a:fillRect/>
          </a:stretch>
        </p:blipFill>
        <p:spPr>
          <a:xfrm>
            <a:off x="6795619" y="1357333"/>
            <a:ext cx="402869" cy="391017"/>
          </a:xfrm>
          <a:prstGeom prst="rect">
            <a:avLst/>
          </a:prstGeom>
          <a:noFill/>
          <a:ln>
            <a:noFill/>
          </a:ln>
        </p:spPr>
      </p:pic>
      <p:sp>
        <p:nvSpPr>
          <p:cNvPr id="6" name="Google Shape;310;p36">
            <a:extLst>
              <a:ext uri="{FF2B5EF4-FFF2-40B4-BE49-F238E27FC236}">
                <a16:creationId xmlns:a16="http://schemas.microsoft.com/office/drawing/2014/main" id="{97A71F46-FF35-4C49-9C97-3F83916F781C}"/>
              </a:ext>
            </a:extLst>
          </p:cNvPr>
          <p:cNvSpPr txBox="1"/>
          <p:nvPr/>
        </p:nvSpPr>
        <p:spPr>
          <a:xfrm>
            <a:off x="7492282" y="1225288"/>
            <a:ext cx="2264714"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Generate grid-circulation in a region </a:t>
            </a:r>
            <a:endParaRPr sz="14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400" dirty="0">
              <a:latin typeface="Comfortaa" panose="020B0604020202020204" charset="0"/>
              <a:ea typeface="Roboto Mono"/>
              <a:cs typeface="Comfortaa" panose="020B0604020202020204" charset="0"/>
              <a:sym typeface="Roboto Mono"/>
            </a:endParaRPr>
          </a:p>
        </p:txBody>
      </p:sp>
      <p:sp>
        <p:nvSpPr>
          <p:cNvPr id="7" name="Google Shape;311;p36">
            <a:extLst>
              <a:ext uri="{FF2B5EF4-FFF2-40B4-BE49-F238E27FC236}">
                <a16:creationId xmlns:a16="http://schemas.microsoft.com/office/drawing/2014/main" id="{11103174-B204-49A9-8874-3B930034A118}"/>
              </a:ext>
            </a:extLst>
          </p:cNvPr>
          <p:cNvSpPr txBox="1"/>
          <p:nvPr/>
        </p:nvSpPr>
        <p:spPr>
          <a:xfrm>
            <a:off x="7492282" y="2848111"/>
            <a:ext cx="2264714" cy="6932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Generate parcels to accept Fsr distribution</a:t>
            </a:r>
            <a:endParaRPr sz="14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400" dirty="0">
              <a:latin typeface="Comfortaa" panose="020B0604020202020204" charset="0"/>
              <a:ea typeface="Roboto Mono"/>
              <a:cs typeface="Comfortaa" panose="020B0604020202020204" charset="0"/>
              <a:sym typeface="Roboto Mono"/>
            </a:endParaRPr>
          </a:p>
        </p:txBody>
      </p:sp>
      <p:pic>
        <p:nvPicPr>
          <p:cNvPr id="8" name="Google Shape;313;p36">
            <a:extLst>
              <a:ext uri="{FF2B5EF4-FFF2-40B4-BE49-F238E27FC236}">
                <a16:creationId xmlns:a16="http://schemas.microsoft.com/office/drawing/2014/main" id="{3CF2BCBE-5F29-43AE-896B-B671554AC781}"/>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10400866" y="1244338"/>
            <a:ext cx="1094181" cy="1097666"/>
          </a:xfrm>
          <a:prstGeom prst="rect">
            <a:avLst/>
          </a:prstGeom>
          <a:noFill/>
          <a:ln>
            <a:noFill/>
          </a:ln>
        </p:spPr>
      </p:pic>
      <p:pic>
        <p:nvPicPr>
          <p:cNvPr id="9" name="Google Shape;314;p36">
            <a:extLst>
              <a:ext uri="{FF2B5EF4-FFF2-40B4-BE49-F238E27FC236}">
                <a16:creationId xmlns:a16="http://schemas.microsoft.com/office/drawing/2014/main" id="{012DC17B-97C1-4773-93E8-A9E617675C9D}"/>
              </a:ext>
            </a:extLst>
          </p:cNvPr>
          <p:cNvPicPr preferRelativeResize="0"/>
          <p:nvPr/>
        </p:nvPicPr>
        <p:blipFill>
          <a:blip r:embed="rId5">
            <a:alphaModFix/>
          </a:blip>
          <a:stretch>
            <a:fillRect/>
          </a:stretch>
        </p:blipFill>
        <p:spPr>
          <a:xfrm>
            <a:off x="6784429" y="3112472"/>
            <a:ext cx="450266" cy="438414"/>
          </a:xfrm>
          <a:prstGeom prst="rect">
            <a:avLst/>
          </a:prstGeom>
          <a:noFill/>
          <a:ln>
            <a:noFill/>
          </a:ln>
        </p:spPr>
      </p:pic>
      <p:pic>
        <p:nvPicPr>
          <p:cNvPr id="10" name="Google Shape;315;p36">
            <a:extLst>
              <a:ext uri="{FF2B5EF4-FFF2-40B4-BE49-F238E27FC236}">
                <a16:creationId xmlns:a16="http://schemas.microsoft.com/office/drawing/2014/main" id="{B3637A21-FC54-416D-AD37-06FEBE91F7F5}"/>
              </a:ext>
            </a:extLst>
          </p:cNvPr>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10400867" y="2521842"/>
            <a:ext cx="1156153" cy="1124375"/>
          </a:xfrm>
          <a:prstGeom prst="rect">
            <a:avLst/>
          </a:prstGeom>
          <a:noFill/>
          <a:ln>
            <a:noFill/>
          </a:ln>
        </p:spPr>
      </p:pic>
      <p:pic>
        <p:nvPicPr>
          <p:cNvPr id="11" name="Google Shape;316;p36">
            <a:extLst>
              <a:ext uri="{FF2B5EF4-FFF2-40B4-BE49-F238E27FC236}">
                <a16:creationId xmlns:a16="http://schemas.microsoft.com/office/drawing/2014/main" id="{8DC9A753-2AFC-41D2-99B2-9684BBD51AE0}"/>
              </a:ext>
            </a:extLst>
          </p:cNvPr>
          <p:cNvPicPr preferRelativeResize="0"/>
          <p:nvPr/>
        </p:nvPicPr>
        <p:blipFill>
          <a:blip r:embed="rId7">
            <a:alphaModFix/>
          </a:blip>
          <a:stretch>
            <a:fillRect/>
          </a:stretch>
        </p:blipFill>
        <p:spPr>
          <a:xfrm>
            <a:off x="6799138" y="4355542"/>
            <a:ext cx="391020" cy="355470"/>
          </a:xfrm>
          <a:prstGeom prst="rect">
            <a:avLst/>
          </a:prstGeom>
          <a:noFill/>
          <a:ln>
            <a:noFill/>
          </a:ln>
        </p:spPr>
      </p:pic>
      <p:sp>
        <p:nvSpPr>
          <p:cNvPr id="16" name="Google Shape;318;p36">
            <a:extLst>
              <a:ext uri="{FF2B5EF4-FFF2-40B4-BE49-F238E27FC236}">
                <a16:creationId xmlns:a16="http://schemas.microsoft.com/office/drawing/2014/main" id="{7D4F2120-E570-4FD2-A521-06AE7CFC5942}"/>
              </a:ext>
            </a:extLst>
          </p:cNvPr>
          <p:cNvSpPr txBox="1"/>
          <p:nvPr/>
        </p:nvSpPr>
        <p:spPr>
          <a:xfrm>
            <a:off x="7492282" y="4171892"/>
            <a:ext cx="2493314" cy="5391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Comfortaa" panose="020B0604020202020204" charset="0"/>
                <a:ea typeface="Roboto Mono"/>
                <a:cs typeface="Comfortaa" panose="020B0604020202020204" charset="0"/>
                <a:sym typeface="Roboto Mono"/>
              </a:rPr>
              <a:t>Fsr</a:t>
            </a:r>
            <a:r>
              <a:rPr lang="en" sz="1400" dirty="0">
                <a:solidFill>
                  <a:schemeClr val="dk1"/>
                </a:solidFill>
                <a:latin typeface="Comfortaa" panose="020B0604020202020204" charset="0"/>
                <a:ea typeface="Roboto Mono"/>
                <a:cs typeface="Comfortaa" panose="020B0604020202020204" charset="0"/>
                <a:sym typeface="Roboto Mono"/>
              </a:rPr>
              <a:t> distribution across Parcels from &gt;1 </a:t>
            </a:r>
            <a:r>
              <a:rPr lang="en" sz="1400" b="1" i="1" dirty="0">
                <a:solidFill>
                  <a:schemeClr val="dk1"/>
                </a:solidFill>
                <a:latin typeface="Comfortaa" panose="020B0604020202020204" charset="0"/>
                <a:ea typeface="Roboto Mono"/>
                <a:cs typeface="Comfortaa" panose="020B0604020202020204" charset="0"/>
                <a:sym typeface="Roboto Mono"/>
              </a:rPr>
              <a:t>points</a:t>
            </a:r>
            <a:endParaRPr sz="1400" b="1" i="1" dirty="0">
              <a:latin typeface="Comfortaa" panose="020B0604020202020204" charset="0"/>
              <a:ea typeface="Roboto Mono"/>
              <a:cs typeface="Comfortaa" panose="020B0604020202020204" charset="0"/>
              <a:sym typeface="Roboto Mono"/>
            </a:endParaRPr>
          </a:p>
        </p:txBody>
      </p:sp>
      <p:pic>
        <p:nvPicPr>
          <p:cNvPr id="17" name="Google Shape;320;p36">
            <a:extLst>
              <a:ext uri="{FF2B5EF4-FFF2-40B4-BE49-F238E27FC236}">
                <a16:creationId xmlns:a16="http://schemas.microsoft.com/office/drawing/2014/main" id="{3DD9F2D9-5AD6-4304-87ED-A6CA1455E93C}"/>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10336390" y="5573958"/>
            <a:ext cx="1315099" cy="803237"/>
          </a:xfrm>
          <a:prstGeom prst="rect">
            <a:avLst/>
          </a:prstGeom>
          <a:noFill/>
          <a:ln>
            <a:noFill/>
          </a:ln>
        </p:spPr>
      </p:pic>
      <p:sp>
        <p:nvSpPr>
          <p:cNvPr id="18" name="Google Shape;321;p36">
            <a:extLst>
              <a:ext uri="{FF2B5EF4-FFF2-40B4-BE49-F238E27FC236}">
                <a16:creationId xmlns:a16="http://schemas.microsoft.com/office/drawing/2014/main" id="{E8BB70E8-B61E-4FB0-8C32-7199F21BF966}"/>
              </a:ext>
            </a:extLst>
          </p:cNvPr>
          <p:cNvSpPr txBox="1"/>
          <p:nvPr/>
        </p:nvSpPr>
        <p:spPr>
          <a:xfrm>
            <a:off x="7492282" y="5667508"/>
            <a:ext cx="2721914" cy="5211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err="1">
                <a:solidFill>
                  <a:schemeClr val="dk1"/>
                </a:solidFill>
                <a:latin typeface="Comfortaa" panose="020B0604020202020204" charset="0"/>
                <a:ea typeface="Roboto Mono"/>
                <a:cs typeface="Comfortaa" panose="020B0604020202020204" charset="0"/>
                <a:sym typeface="Roboto Mono"/>
              </a:rPr>
              <a:t>Fsr</a:t>
            </a:r>
            <a:r>
              <a:rPr lang="en" sz="1400" dirty="0">
                <a:solidFill>
                  <a:schemeClr val="dk1"/>
                </a:solidFill>
                <a:latin typeface="Comfortaa" panose="020B0604020202020204" charset="0"/>
                <a:ea typeface="Roboto Mono"/>
                <a:cs typeface="Comfortaa" panose="020B0604020202020204" charset="0"/>
                <a:sym typeface="Roboto Mono"/>
              </a:rPr>
              <a:t> distribution across parcels from </a:t>
            </a:r>
            <a:r>
              <a:rPr lang="en" sz="1400" b="1" i="1" dirty="0">
                <a:solidFill>
                  <a:schemeClr val="dk1"/>
                </a:solidFill>
                <a:latin typeface="Comfortaa" panose="020B0604020202020204" charset="0"/>
                <a:ea typeface="Roboto Mono"/>
                <a:cs typeface="Comfortaa" panose="020B0604020202020204" charset="0"/>
                <a:sym typeface="Roboto Mono"/>
              </a:rPr>
              <a:t>curves and points</a:t>
            </a:r>
            <a:endParaRPr sz="1400" b="1" i="1" dirty="0">
              <a:latin typeface="Comfortaa" panose="020B0604020202020204" charset="0"/>
              <a:ea typeface="Roboto Mono"/>
              <a:cs typeface="Comfortaa" panose="020B0604020202020204" charset="0"/>
              <a:sym typeface="Roboto Mono"/>
            </a:endParaRPr>
          </a:p>
        </p:txBody>
      </p:sp>
      <p:pic>
        <p:nvPicPr>
          <p:cNvPr id="19" name="Google Shape;322;p36">
            <a:extLst>
              <a:ext uri="{FF2B5EF4-FFF2-40B4-BE49-F238E27FC236}">
                <a16:creationId xmlns:a16="http://schemas.microsoft.com/office/drawing/2014/main" id="{4D840B7F-D959-4B2D-B5A8-BDA58EE78187}"/>
              </a:ext>
            </a:extLst>
          </p:cNvPr>
          <p:cNvPicPr preferRelativeResize="0"/>
          <p:nvPr/>
        </p:nvPicPr>
        <p:blipFill>
          <a:blip r:embed="rId9">
            <a:alphaModFix/>
          </a:blip>
          <a:stretch>
            <a:fillRect/>
          </a:stretch>
        </p:blipFill>
        <p:spPr>
          <a:xfrm>
            <a:off x="6795628" y="5791527"/>
            <a:ext cx="402869" cy="367319"/>
          </a:xfrm>
          <a:prstGeom prst="rect">
            <a:avLst/>
          </a:prstGeom>
          <a:noFill/>
          <a:ln>
            <a:noFill/>
          </a:ln>
        </p:spPr>
      </p:pic>
      <p:pic>
        <p:nvPicPr>
          <p:cNvPr id="20" name="Google Shape;330;p36">
            <a:extLst>
              <a:ext uri="{FF2B5EF4-FFF2-40B4-BE49-F238E27FC236}">
                <a16:creationId xmlns:a16="http://schemas.microsoft.com/office/drawing/2014/main" id="{E90ACBF9-5151-4101-8797-34834ED08453}"/>
              </a:ext>
            </a:extLst>
          </p:cNvPr>
          <p:cNvPicPr preferRelativeResize="0"/>
          <p:nvPr/>
        </p:nvPicPr>
        <p:blipFill>
          <a:blip r:embed="rId10">
            <a:alphaModFix/>
          </a:blip>
          <a:stretch>
            <a:fillRect/>
          </a:stretch>
        </p:blipFill>
        <p:spPr>
          <a:xfrm>
            <a:off x="825249" y="1590948"/>
            <a:ext cx="436178" cy="343655"/>
          </a:xfrm>
          <a:prstGeom prst="rect">
            <a:avLst/>
          </a:prstGeom>
          <a:noFill/>
          <a:ln>
            <a:noFill/>
          </a:ln>
        </p:spPr>
      </p:pic>
      <p:pic>
        <p:nvPicPr>
          <p:cNvPr id="21" name="Google Shape;331;p36">
            <a:extLst>
              <a:ext uri="{FF2B5EF4-FFF2-40B4-BE49-F238E27FC236}">
                <a16:creationId xmlns:a16="http://schemas.microsoft.com/office/drawing/2014/main" id="{C5AE208C-7BBF-4D36-A7F9-05291BDCCD03}"/>
              </a:ext>
            </a:extLst>
          </p:cNvPr>
          <p:cNvPicPr preferRelativeResize="0"/>
          <p:nvPr/>
        </p:nvPicPr>
        <p:blipFill>
          <a:blip r:embed="rId11">
            <a:alphaModFix/>
          </a:blip>
          <a:stretch>
            <a:fillRect/>
          </a:stretch>
        </p:blipFill>
        <p:spPr>
          <a:xfrm>
            <a:off x="825249" y="2631653"/>
            <a:ext cx="436177" cy="390263"/>
          </a:xfrm>
          <a:prstGeom prst="rect">
            <a:avLst/>
          </a:prstGeom>
          <a:noFill/>
          <a:ln>
            <a:noFill/>
          </a:ln>
        </p:spPr>
      </p:pic>
      <p:pic>
        <p:nvPicPr>
          <p:cNvPr id="24" name="Google Shape;336;p36">
            <a:extLst>
              <a:ext uri="{FF2B5EF4-FFF2-40B4-BE49-F238E27FC236}">
                <a16:creationId xmlns:a16="http://schemas.microsoft.com/office/drawing/2014/main" id="{AA9A827C-26BA-4F8B-86A5-273645CC458C}"/>
              </a:ext>
            </a:extLst>
          </p:cNvPr>
          <p:cNvPicPr preferRelativeResize="0"/>
          <p:nvPr/>
        </p:nvPicPr>
        <p:blipFill rotWithShape="1">
          <a:blip r:embed="rId12" cstate="hqprint">
            <a:alphaModFix/>
            <a:extLst>
              <a:ext uri="{28A0092B-C50C-407E-A947-70E740481C1C}">
                <a14:useLocalDpi xmlns:a14="http://schemas.microsoft.com/office/drawing/2010/main"/>
              </a:ext>
            </a:extLst>
          </a:blip>
          <a:srcRect r="-7043"/>
          <a:stretch/>
        </p:blipFill>
        <p:spPr>
          <a:xfrm rot="-5400000">
            <a:off x="4336460" y="1448264"/>
            <a:ext cx="776775" cy="537325"/>
          </a:xfrm>
          <a:prstGeom prst="rect">
            <a:avLst/>
          </a:prstGeom>
          <a:noFill/>
          <a:ln>
            <a:noFill/>
          </a:ln>
        </p:spPr>
      </p:pic>
      <p:pic>
        <p:nvPicPr>
          <p:cNvPr id="25" name="Google Shape;337;p36">
            <a:extLst>
              <a:ext uri="{FF2B5EF4-FFF2-40B4-BE49-F238E27FC236}">
                <a16:creationId xmlns:a16="http://schemas.microsoft.com/office/drawing/2014/main" id="{9554F4CD-5152-4E2F-A2B3-01B599226DDD}"/>
              </a:ext>
            </a:extLst>
          </p:cNvPr>
          <p:cNvPicPr preferRelativeResize="0"/>
          <p:nvPr/>
        </p:nvPicPr>
        <p:blipFill>
          <a:blip r:embed="rId13" cstate="hqprint">
            <a:alphaModFix/>
            <a:extLst>
              <a:ext uri="{28A0092B-C50C-407E-A947-70E740481C1C}">
                <a14:useLocalDpi xmlns:a14="http://schemas.microsoft.com/office/drawing/2010/main"/>
              </a:ext>
            </a:extLst>
          </a:blip>
          <a:stretch>
            <a:fillRect/>
          </a:stretch>
        </p:blipFill>
        <p:spPr>
          <a:xfrm>
            <a:off x="4189897" y="2399179"/>
            <a:ext cx="1203608" cy="887200"/>
          </a:xfrm>
          <a:prstGeom prst="rect">
            <a:avLst/>
          </a:prstGeom>
          <a:noFill/>
          <a:ln>
            <a:noFill/>
          </a:ln>
        </p:spPr>
      </p:pic>
      <p:pic>
        <p:nvPicPr>
          <p:cNvPr id="35" name="Google Shape;306;p36">
            <a:extLst>
              <a:ext uri="{FF2B5EF4-FFF2-40B4-BE49-F238E27FC236}">
                <a16:creationId xmlns:a16="http://schemas.microsoft.com/office/drawing/2014/main" id="{646EAB59-1A05-461D-B797-82BFDEAEF596}"/>
              </a:ext>
            </a:extLst>
          </p:cNvPr>
          <p:cNvPicPr preferRelativeResize="0"/>
          <p:nvPr/>
        </p:nvPicPr>
        <p:blipFill>
          <a:blip r:embed="rId14">
            <a:alphaModFix/>
          </a:blip>
          <a:stretch>
            <a:fillRect/>
          </a:stretch>
        </p:blipFill>
        <p:spPr>
          <a:xfrm>
            <a:off x="923420" y="3781704"/>
            <a:ext cx="338006" cy="311328"/>
          </a:xfrm>
          <a:prstGeom prst="rect">
            <a:avLst/>
          </a:prstGeom>
          <a:noFill/>
          <a:ln>
            <a:noFill/>
          </a:ln>
        </p:spPr>
      </p:pic>
      <p:grpSp>
        <p:nvGrpSpPr>
          <p:cNvPr id="50" name="Group 49">
            <a:extLst>
              <a:ext uri="{FF2B5EF4-FFF2-40B4-BE49-F238E27FC236}">
                <a16:creationId xmlns:a16="http://schemas.microsoft.com/office/drawing/2014/main" id="{647FC86F-E57E-4BE5-B01B-4D602A524411}"/>
              </a:ext>
            </a:extLst>
          </p:cNvPr>
          <p:cNvGrpSpPr/>
          <p:nvPr/>
        </p:nvGrpSpPr>
        <p:grpSpPr>
          <a:xfrm>
            <a:off x="1509084" y="1328538"/>
            <a:ext cx="2611029" cy="3451108"/>
            <a:chOff x="1369104" y="1328538"/>
            <a:chExt cx="2728238" cy="3451108"/>
          </a:xfrm>
        </p:grpSpPr>
        <p:sp>
          <p:nvSpPr>
            <p:cNvPr id="22" name="Google Shape;333;p36">
              <a:extLst>
                <a:ext uri="{FF2B5EF4-FFF2-40B4-BE49-F238E27FC236}">
                  <a16:creationId xmlns:a16="http://schemas.microsoft.com/office/drawing/2014/main" id="{17DC57F3-6843-419A-A13C-9081E8058087}"/>
                </a:ext>
              </a:extLst>
            </p:cNvPr>
            <p:cNvSpPr txBox="1"/>
            <p:nvPr/>
          </p:nvSpPr>
          <p:spPr>
            <a:xfrm>
              <a:off x="1407204" y="2344095"/>
              <a:ext cx="2690138" cy="7318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Allocate activities to floor plates vertically in buildings  for </a:t>
              </a:r>
              <a:r>
                <a:rPr lang="en" sz="1400" i="1" dirty="0">
                  <a:latin typeface="Comfortaa" panose="020B0604020202020204" charset="0"/>
                  <a:ea typeface="Roboto Mono"/>
                  <a:cs typeface="Comfortaa" panose="020B0604020202020204" charset="0"/>
                  <a:sym typeface="Roboto Mono"/>
                </a:rPr>
                <a:t>Site Feasibility studies</a:t>
              </a:r>
              <a:endParaRPr sz="1400" i="1" dirty="0">
                <a:latin typeface="Comfortaa" panose="020B0604020202020204" charset="0"/>
                <a:ea typeface="Roboto Mono"/>
                <a:cs typeface="Comfortaa" panose="020B0604020202020204" charset="0"/>
                <a:sym typeface="Roboto Mono"/>
              </a:endParaRPr>
            </a:p>
          </p:txBody>
        </p:sp>
        <p:sp>
          <p:nvSpPr>
            <p:cNvPr id="23" name="Google Shape;334;p36">
              <a:extLst>
                <a:ext uri="{FF2B5EF4-FFF2-40B4-BE49-F238E27FC236}">
                  <a16:creationId xmlns:a16="http://schemas.microsoft.com/office/drawing/2014/main" id="{FA3A349F-0128-487D-9B34-407E5A82F439}"/>
                </a:ext>
              </a:extLst>
            </p:cNvPr>
            <p:cNvSpPr txBox="1"/>
            <p:nvPr/>
          </p:nvSpPr>
          <p:spPr>
            <a:xfrm>
              <a:off x="1400651" y="1328538"/>
              <a:ext cx="2691290" cy="713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Allocate footprints in a curve for </a:t>
              </a:r>
              <a:r>
                <a:rPr lang="en" sz="1400" i="1" dirty="0">
                  <a:latin typeface="Comfortaa" panose="020B0604020202020204" charset="0"/>
                  <a:ea typeface="Roboto Mono"/>
                  <a:cs typeface="Comfortaa" panose="020B0604020202020204" charset="0"/>
                  <a:sym typeface="Roboto Mono"/>
                </a:rPr>
                <a:t>Site Feasibility studies</a:t>
              </a:r>
              <a:endParaRPr sz="1400" i="1" dirty="0">
                <a:latin typeface="Comfortaa" panose="020B0604020202020204" charset="0"/>
                <a:ea typeface="Roboto Mono"/>
                <a:cs typeface="Comfortaa" panose="020B0604020202020204" charset="0"/>
                <a:sym typeface="Roboto Mono"/>
              </a:endParaRPr>
            </a:p>
          </p:txBody>
        </p:sp>
        <p:sp>
          <p:nvSpPr>
            <p:cNvPr id="36" name="Google Shape;308;p36">
              <a:extLst>
                <a:ext uri="{FF2B5EF4-FFF2-40B4-BE49-F238E27FC236}">
                  <a16:creationId xmlns:a16="http://schemas.microsoft.com/office/drawing/2014/main" id="{F3F51BD5-6362-4A44-A411-C122CD5EE2C8}"/>
                </a:ext>
              </a:extLst>
            </p:cNvPr>
            <p:cNvSpPr txBox="1"/>
            <p:nvPr/>
          </p:nvSpPr>
          <p:spPr>
            <a:xfrm>
              <a:off x="1369104" y="3580244"/>
              <a:ext cx="2722837" cy="11994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Comfortaa" panose="020B0604020202020204" charset="0"/>
                  <a:ea typeface="Roboto Mono"/>
                  <a:cs typeface="Comfortaa" panose="020B0604020202020204" charset="0"/>
                  <a:sym typeface="Roboto Mono"/>
                </a:rPr>
                <a:t>Organizes the activities to index of spaces for any given geometry of spaces - multiple sources (only optimization).</a:t>
              </a:r>
              <a:endParaRPr sz="1400" dirty="0">
                <a:latin typeface="Comfortaa" panose="020B0604020202020204" charset="0"/>
                <a:ea typeface="Roboto Mono"/>
                <a:cs typeface="Comfortaa" panose="020B0604020202020204" charset="0"/>
                <a:sym typeface="Roboto Mono"/>
              </a:endParaRPr>
            </a:p>
          </p:txBody>
        </p:sp>
      </p:grpSp>
      <p:sp>
        <p:nvSpPr>
          <p:cNvPr id="37" name="Google Shape;324;p36">
            <a:extLst>
              <a:ext uri="{FF2B5EF4-FFF2-40B4-BE49-F238E27FC236}">
                <a16:creationId xmlns:a16="http://schemas.microsoft.com/office/drawing/2014/main" id="{10CC5087-06EE-45FF-95AF-4F9C292C0747}"/>
              </a:ext>
            </a:extLst>
          </p:cNvPr>
          <p:cNvSpPr txBox="1"/>
          <p:nvPr/>
        </p:nvSpPr>
        <p:spPr>
          <a:xfrm>
            <a:off x="4305901" y="3640404"/>
            <a:ext cx="1287749"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err="1">
                <a:latin typeface="Comfortaa" panose="020B0604020202020204" charset="0"/>
                <a:ea typeface="Roboto Mono"/>
                <a:cs typeface="Comfortaa" panose="020B0604020202020204" charset="0"/>
                <a:sym typeface="Roboto Mono"/>
              </a:rPr>
              <a:t>b,d,a,e,e,d</a:t>
            </a:r>
            <a:r>
              <a:rPr lang="en" sz="1400" i="1" dirty="0">
                <a:latin typeface="Comfortaa" panose="020B0604020202020204" charset="0"/>
                <a:ea typeface="Roboto Mono"/>
                <a:cs typeface="Comfortaa" panose="020B0604020202020204" charset="0"/>
                <a:sym typeface="Roboto Mono"/>
              </a:rPr>
              <a:t>,</a:t>
            </a:r>
            <a:endParaRPr sz="1400" i="1"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r>
              <a:rPr lang="en" sz="1400" i="1" dirty="0" err="1">
                <a:latin typeface="Comfortaa" panose="020B0604020202020204" charset="0"/>
                <a:ea typeface="Roboto Mono"/>
                <a:cs typeface="Comfortaa" panose="020B0604020202020204" charset="0"/>
                <a:sym typeface="Roboto Mono"/>
              </a:rPr>
              <a:t>c,a,b,c,b</a:t>
            </a:r>
            <a:endParaRPr sz="1400" i="1"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400" dirty="0">
              <a:latin typeface="Comfortaa" panose="020B0604020202020204" charset="0"/>
              <a:ea typeface="Roboto Mono"/>
              <a:cs typeface="Comfortaa" panose="020B0604020202020204" charset="0"/>
              <a:sym typeface="Roboto Mono"/>
            </a:endParaRPr>
          </a:p>
        </p:txBody>
      </p:sp>
      <p:sp>
        <p:nvSpPr>
          <p:cNvPr id="39" name="Google Shape;267;p35">
            <a:extLst>
              <a:ext uri="{FF2B5EF4-FFF2-40B4-BE49-F238E27FC236}">
                <a16:creationId xmlns:a16="http://schemas.microsoft.com/office/drawing/2014/main" id="{17694A66-2B81-4325-ABA8-3E4FA419D02B}"/>
              </a:ext>
            </a:extLst>
          </p:cNvPr>
          <p:cNvSpPr txBox="1"/>
          <p:nvPr/>
        </p:nvSpPr>
        <p:spPr>
          <a:xfrm>
            <a:off x="7680386" y="846830"/>
            <a:ext cx="1362283"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40" name="Google Shape;268;p35">
            <a:extLst>
              <a:ext uri="{FF2B5EF4-FFF2-40B4-BE49-F238E27FC236}">
                <a16:creationId xmlns:a16="http://schemas.microsoft.com/office/drawing/2014/main" id="{4F8AACEE-C2E4-4062-AC48-90DDA4D43AA4}"/>
              </a:ext>
            </a:extLst>
          </p:cNvPr>
          <p:cNvSpPr txBox="1"/>
          <p:nvPr/>
        </p:nvSpPr>
        <p:spPr>
          <a:xfrm>
            <a:off x="6574063" y="846830"/>
            <a:ext cx="868406"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41" name="Google Shape;269;p35">
            <a:extLst>
              <a:ext uri="{FF2B5EF4-FFF2-40B4-BE49-F238E27FC236}">
                <a16:creationId xmlns:a16="http://schemas.microsoft.com/office/drawing/2014/main" id="{47C6D987-FB00-4908-ADDA-5CF8CB3A84E6}"/>
              </a:ext>
            </a:extLst>
          </p:cNvPr>
          <p:cNvSpPr txBox="1"/>
          <p:nvPr/>
        </p:nvSpPr>
        <p:spPr>
          <a:xfrm>
            <a:off x="10336390"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sp>
        <p:nvSpPr>
          <p:cNvPr id="42" name="Google Shape;267;p35">
            <a:extLst>
              <a:ext uri="{FF2B5EF4-FFF2-40B4-BE49-F238E27FC236}">
                <a16:creationId xmlns:a16="http://schemas.microsoft.com/office/drawing/2014/main" id="{F4907567-80A4-46D2-B76C-223BACBE5128}"/>
              </a:ext>
            </a:extLst>
          </p:cNvPr>
          <p:cNvSpPr txBox="1"/>
          <p:nvPr/>
        </p:nvSpPr>
        <p:spPr>
          <a:xfrm>
            <a:off x="1829427" y="846830"/>
            <a:ext cx="1350031"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43" name="Google Shape;268;p35">
            <a:extLst>
              <a:ext uri="{FF2B5EF4-FFF2-40B4-BE49-F238E27FC236}">
                <a16:creationId xmlns:a16="http://schemas.microsoft.com/office/drawing/2014/main" id="{332B43CE-62D9-4B17-9F4E-8F554DFB48F9}"/>
              </a:ext>
            </a:extLst>
          </p:cNvPr>
          <p:cNvSpPr txBox="1"/>
          <p:nvPr/>
        </p:nvSpPr>
        <p:spPr>
          <a:xfrm>
            <a:off x="723105" y="846830"/>
            <a:ext cx="928164"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44" name="Google Shape;269;p35">
            <a:extLst>
              <a:ext uri="{FF2B5EF4-FFF2-40B4-BE49-F238E27FC236}">
                <a16:creationId xmlns:a16="http://schemas.microsoft.com/office/drawing/2014/main" id="{7FAD7945-921B-4403-B970-765BFA59C7AE}"/>
              </a:ext>
            </a:extLst>
          </p:cNvPr>
          <p:cNvSpPr txBox="1"/>
          <p:nvPr/>
        </p:nvSpPr>
        <p:spPr>
          <a:xfrm>
            <a:off x="4485431"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grpSp>
        <p:nvGrpSpPr>
          <p:cNvPr id="47" name="Group 46">
            <a:extLst>
              <a:ext uri="{FF2B5EF4-FFF2-40B4-BE49-F238E27FC236}">
                <a16:creationId xmlns:a16="http://schemas.microsoft.com/office/drawing/2014/main" id="{342C699B-0B36-4F77-A6EF-8E7F9012B64D}"/>
              </a:ext>
            </a:extLst>
          </p:cNvPr>
          <p:cNvGrpSpPr/>
          <p:nvPr/>
        </p:nvGrpSpPr>
        <p:grpSpPr>
          <a:xfrm>
            <a:off x="6574063" y="1190492"/>
            <a:ext cx="5770338" cy="4269229"/>
            <a:chOff x="6687673" y="1190492"/>
            <a:chExt cx="4898099" cy="4269229"/>
          </a:xfrm>
        </p:grpSpPr>
        <p:cxnSp>
          <p:nvCxnSpPr>
            <p:cNvPr id="12" name="Google Shape;297;p36">
              <a:extLst>
                <a:ext uri="{FF2B5EF4-FFF2-40B4-BE49-F238E27FC236}">
                  <a16:creationId xmlns:a16="http://schemas.microsoft.com/office/drawing/2014/main" id="{A2508E40-2791-42ED-9FEA-A2A8C3783968}"/>
                </a:ext>
              </a:extLst>
            </p:cNvPr>
            <p:cNvCxnSpPr>
              <a:cxnSpLocks/>
            </p:cNvCxnSpPr>
            <p:nvPr/>
          </p:nvCxnSpPr>
          <p:spPr>
            <a:xfrm>
              <a:off x="6687673" y="2519760"/>
              <a:ext cx="4262126" cy="0"/>
            </a:xfrm>
            <a:prstGeom prst="straightConnector1">
              <a:avLst/>
            </a:prstGeom>
            <a:noFill/>
            <a:ln w="9525" cap="flat" cmpd="sng">
              <a:solidFill>
                <a:srgbClr val="B7B7B7"/>
              </a:solidFill>
              <a:prstDash val="dash"/>
              <a:round/>
              <a:headEnd type="none" w="med" len="med"/>
              <a:tailEnd type="none" w="med" len="med"/>
            </a:ln>
          </p:spPr>
        </p:cxnSp>
        <p:cxnSp>
          <p:nvCxnSpPr>
            <p:cNvPr id="13" name="Google Shape;298;p36">
              <a:extLst>
                <a:ext uri="{FF2B5EF4-FFF2-40B4-BE49-F238E27FC236}">
                  <a16:creationId xmlns:a16="http://schemas.microsoft.com/office/drawing/2014/main" id="{22E989E6-460A-4CB9-8647-CF0F5BB79ECC}"/>
                </a:ext>
              </a:extLst>
            </p:cNvPr>
            <p:cNvCxnSpPr>
              <a:cxnSpLocks/>
            </p:cNvCxnSpPr>
            <p:nvPr/>
          </p:nvCxnSpPr>
          <p:spPr>
            <a:xfrm>
              <a:off x="6687673" y="3810000"/>
              <a:ext cx="4262126" cy="0"/>
            </a:xfrm>
            <a:prstGeom prst="straightConnector1">
              <a:avLst/>
            </a:prstGeom>
            <a:noFill/>
            <a:ln w="9525" cap="flat" cmpd="sng">
              <a:solidFill>
                <a:srgbClr val="B7B7B7"/>
              </a:solidFill>
              <a:prstDash val="dash"/>
              <a:round/>
              <a:headEnd type="none" w="med" len="med"/>
              <a:tailEnd type="none" w="med" len="med"/>
            </a:ln>
          </p:spPr>
        </p:cxnSp>
        <p:cxnSp>
          <p:nvCxnSpPr>
            <p:cNvPr id="15" name="Google Shape;317;p36">
              <a:extLst>
                <a:ext uri="{FF2B5EF4-FFF2-40B4-BE49-F238E27FC236}">
                  <a16:creationId xmlns:a16="http://schemas.microsoft.com/office/drawing/2014/main" id="{9713D1A2-3E2B-4A12-BEAD-7C04FE6C16AF}"/>
                </a:ext>
              </a:extLst>
            </p:cNvPr>
            <p:cNvCxnSpPr>
              <a:cxnSpLocks/>
            </p:cNvCxnSpPr>
            <p:nvPr/>
          </p:nvCxnSpPr>
          <p:spPr>
            <a:xfrm>
              <a:off x="6687673" y="5459721"/>
              <a:ext cx="4262126" cy="0"/>
            </a:xfrm>
            <a:prstGeom prst="straightConnector1">
              <a:avLst/>
            </a:prstGeom>
            <a:noFill/>
            <a:ln w="9525" cap="flat" cmpd="sng">
              <a:solidFill>
                <a:srgbClr val="B7B7B7"/>
              </a:solidFill>
              <a:prstDash val="dash"/>
              <a:round/>
              <a:headEnd type="none" w="med" len="med"/>
              <a:tailEnd type="none" w="med" len="med"/>
            </a:ln>
          </p:spPr>
        </p:cxnSp>
        <p:cxnSp>
          <p:nvCxnSpPr>
            <p:cNvPr id="45" name="Google Shape;325;p36">
              <a:extLst>
                <a:ext uri="{FF2B5EF4-FFF2-40B4-BE49-F238E27FC236}">
                  <a16:creationId xmlns:a16="http://schemas.microsoft.com/office/drawing/2014/main" id="{545FA4D0-5F0A-465B-A16C-FBC16DC819A8}"/>
                </a:ext>
              </a:extLst>
            </p:cNvPr>
            <p:cNvCxnSpPr>
              <a:cxnSpLocks/>
            </p:cNvCxnSpPr>
            <p:nvPr/>
          </p:nvCxnSpPr>
          <p:spPr>
            <a:xfrm>
              <a:off x="6687674" y="1190492"/>
              <a:ext cx="4898098" cy="0"/>
            </a:xfrm>
            <a:prstGeom prst="straightConnector1">
              <a:avLst/>
            </a:prstGeom>
            <a:noFill/>
            <a:ln w="9525" cap="flat" cmpd="sng">
              <a:solidFill>
                <a:srgbClr val="B7B7B7"/>
              </a:solidFill>
              <a:prstDash val="dash"/>
              <a:round/>
              <a:headEnd type="none" w="med" len="med"/>
              <a:tailEnd type="none" w="med" len="med"/>
            </a:ln>
          </p:spPr>
        </p:cxnSp>
      </p:grpSp>
      <p:cxnSp>
        <p:nvCxnSpPr>
          <p:cNvPr id="46" name="Google Shape;275;p35">
            <a:extLst>
              <a:ext uri="{FF2B5EF4-FFF2-40B4-BE49-F238E27FC236}">
                <a16:creationId xmlns:a16="http://schemas.microsoft.com/office/drawing/2014/main" id="{0F293CCB-4414-4910-AAFF-053B8373292B}"/>
              </a:ext>
            </a:extLst>
          </p:cNvPr>
          <p:cNvCxnSpPr>
            <a:cxnSpLocks/>
          </p:cNvCxnSpPr>
          <p:nvPr/>
        </p:nvCxnSpPr>
        <p:spPr>
          <a:xfrm>
            <a:off x="670365" y="1169094"/>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48" name="Google Shape;275;p35">
            <a:extLst>
              <a:ext uri="{FF2B5EF4-FFF2-40B4-BE49-F238E27FC236}">
                <a16:creationId xmlns:a16="http://schemas.microsoft.com/office/drawing/2014/main" id="{65F6F752-46E4-49F4-BC38-7C53EC789621}"/>
              </a:ext>
            </a:extLst>
          </p:cNvPr>
          <p:cNvCxnSpPr>
            <a:cxnSpLocks/>
          </p:cNvCxnSpPr>
          <p:nvPr/>
        </p:nvCxnSpPr>
        <p:spPr>
          <a:xfrm>
            <a:off x="670365" y="2209800"/>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49" name="Google Shape;275;p35">
            <a:extLst>
              <a:ext uri="{FF2B5EF4-FFF2-40B4-BE49-F238E27FC236}">
                <a16:creationId xmlns:a16="http://schemas.microsoft.com/office/drawing/2014/main" id="{4D3B2C5C-CA82-4C3E-80A6-8D3B78B0E0FB}"/>
              </a:ext>
            </a:extLst>
          </p:cNvPr>
          <p:cNvCxnSpPr>
            <a:cxnSpLocks/>
          </p:cNvCxnSpPr>
          <p:nvPr/>
        </p:nvCxnSpPr>
        <p:spPr>
          <a:xfrm>
            <a:off x="670365" y="3438525"/>
            <a:ext cx="5115152" cy="0"/>
          </a:xfrm>
          <a:prstGeom prst="straightConnector1">
            <a:avLst/>
          </a:prstGeom>
          <a:noFill/>
          <a:ln w="9525" cap="flat" cmpd="sng">
            <a:solidFill>
              <a:srgbClr val="B7B7B7"/>
            </a:solidFill>
            <a:prstDash val="dash"/>
            <a:round/>
            <a:headEnd type="none" w="med" len="med"/>
            <a:tailEnd type="none" w="med" len="med"/>
          </a:ln>
        </p:spPr>
      </p:cxnSp>
      <p:sp>
        <p:nvSpPr>
          <p:cNvPr id="52" name="Title 2">
            <a:extLst>
              <a:ext uri="{FF2B5EF4-FFF2-40B4-BE49-F238E27FC236}">
                <a16:creationId xmlns:a16="http://schemas.microsoft.com/office/drawing/2014/main" id="{A21FC22F-3686-47DF-B068-79C2EF2134A0}"/>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extLst>
      <p:ext uri="{BB962C8B-B14F-4D97-AF65-F5344CB8AC3E}">
        <p14:creationId xmlns:p14="http://schemas.microsoft.com/office/powerpoint/2010/main" val="118169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773215"/>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664409"/>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246858"/>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
        <p:nvSpPr>
          <p:cNvPr id="47" name="Title 2">
            <a:extLst>
              <a:ext uri="{FF2B5EF4-FFF2-40B4-BE49-F238E27FC236}">
                <a16:creationId xmlns:a16="http://schemas.microsoft.com/office/drawing/2014/main" id="{C939E876-2AFF-4CC4-81BF-B51B229A61C0}"/>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aphicFrame>
        <p:nvGraphicFramePr>
          <p:cNvPr id="441" name="Google Shape;441;p39"/>
          <p:cNvGraphicFramePr/>
          <p:nvPr>
            <p:extLst>
              <p:ext uri="{D42A27DB-BD31-4B8C-83A1-F6EECF244321}">
                <p14:modId xmlns:p14="http://schemas.microsoft.com/office/powerpoint/2010/main" val="2628210844"/>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400" dirty="0"/>
                        <a:t>Adjacency Inputs</a:t>
                      </a:r>
                      <a:endParaRPr sz="1400" dirty="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400"/>
                        <a:t>Name</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Key</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a</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b</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c</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d</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e</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400"/>
                        <a:t>name_A</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rPr>
                        <a:t>a</a:t>
                      </a:r>
                      <a:endParaRPr sz="14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400"/>
                        <a:t>100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t>10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400"/>
                        <a:t>name_B</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t>b</a:t>
                      </a:r>
                      <a:endParaRPr sz="14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t>10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400"/>
                        <a:t>name_C</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rPr>
                        <a:t>c</a:t>
                      </a:r>
                      <a:endParaRPr sz="14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400"/>
                        <a:t>10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400"/>
                        <a:t>name_D</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t>d</a:t>
                      </a:r>
                      <a:endParaRPr sz="14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t>-50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400"/>
                        <a:t>name_E</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t>e</a:t>
                      </a:r>
                      <a:endParaRPr sz="14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749708869"/>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400" dirty="0">
                          <a:latin typeface="Comfortaa" panose="020B0604020202020204"/>
                        </a:rPr>
                        <a:t>Geometry Inputs</a:t>
                      </a:r>
                      <a:endParaRPr sz="1400" dirty="0">
                        <a:latin typeface="Comfortaa" panose="020B0604020202020204"/>
                      </a:endParaRPr>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400">
                          <a:latin typeface="Comfortaa" panose="020B0604020202020204"/>
                        </a:rPr>
                        <a:t>Name</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latin typeface="Comfortaa" panose="020B0604020202020204"/>
                        </a:rPr>
                        <a:t>Key</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400">
                          <a:latin typeface="Comfortaa" panose="020B0604020202020204"/>
                        </a:rPr>
                        <a:t>Area</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a:latin typeface="Comfortaa" panose="020B0604020202020204"/>
                        </a:rPr>
                        <a:t>Number</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400">
                          <a:latin typeface="Comfortaa" panose="020B0604020202020204"/>
                        </a:rPr>
                        <a:t>name_A</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latin typeface="Comfortaa" panose="020B0604020202020204"/>
                        </a:rPr>
                        <a:t>a</a:t>
                      </a:r>
                      <a:endParaRPr sz="1400" b="1">
                        <a:solidFill>
                          <a:srgbClr val="FFFFFF"/>
                        </a:solidFill>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500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a:latin typeface="Comfortaa" panose="020B0604020202020204"/>
                        </a:rPr>
                        <a:t>2</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400">
                          <a:latin typeface="Comfortaa" panose="020B0604020202020204"/>
                        </a:rPr>
                        <a:t>name_B</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latin typeface="Comfortaa" panose="020B0604020202020204"/>
                        </a:rPr>
                        <a:t>b</a:t>
                      </a:r>
                      <a:endParaRPr sz="1400" b="1">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500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4</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400">
                          <a:latin typeface="Comfortaa" panose="020B0604020202020204"/>
                        </a:rPr>
                        <a:t>name_C</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latin typeface="Comfortaa" panose="020B0604020202020204"/>
                        </a:rPr>
                        <a:t>c</a:t>
                      </a:r>
                      <a:endParaRPr sz="1400" b="1">
                        <a:solidFill>
                          <a:srgbClr val="FFFFFF"/>
                        </a:solidFill>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1500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2</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400">
                          <a:latin typeface="Comfortaa" panose="020B0604020202020204"/>
                        </a:rPr>
                        <a:t>name_D</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latin typeface="Comfortaa" panose="020B0604020202020204"/>
                        </a:rPr>
                        <a:t>d</a:t>
                      </a:r>
                      <a:endParaRPr sz="1400" b="1">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750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4</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400">
                          <a:latin typeface="Comfortaa" panose="020B0604020202020204"/>
                        </a:rPr>
                        <a:t>name_E</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latin typeface="Comfortaa" panose="020B0604020202020204"/>
                        </a:rPr>
                        <a:t>e</a:t>
                      </a:r>
                      <a:endParaRPr sz="1400" b="1">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400">
                          <a:latin typeface="Comfortaa" panose="020B0604020202020204"/>
                        </a:rPr>
                        <a:t>2000</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5</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2895600"/>
            <a:ext cx="961200" cy="422800"/>
          </a:xfrm>
          <a:prstGeom prst="rect">
            <a:avLst/>
          </a:prstGeom>
          <a:noFill/>
          <a:ln>
            <a:noFill/>
          </a:ln>
        </p:spPr>
        <p:txBody>
          <a:bodyPr spcFirstLastPara="1" wrap="square" lIns="121900" tIns="121900" rIns="121900" bIns="121900" anchor="t" anchorCtr="0">
            <a:noAutofit/>
          </a:bodyPr>
          <a:lstStyle/>
          <a:p>
            <a:pPr algn="ctr"/>
            <a:r>
              <a:rPr lang="en" sz="2000" b="1">
                <a:solidFill>
                  <a:schemeClr val="dk1"/>
                </a:solidFill>
                <a:latin typeface="Comfortaa" panose="020B0604020202020204"/>
                <a:ea typeface="Comfortaa" panose="020B0604020202020204"/>
                <a:cs typeface="Comfortaa" panose="020B0604020202020204"/>
                <a:sym typeface="Comfortaa"/>
              </a:rPr>
              <a:t>Inputs</a:t>
            </a:r>
            <a:endParaRPr sz="2000" b="1">
              <a:latin typeface="Comfortaa" panose="020B0604020202020204"/>
              <a:ea typeface="Comfortaa" panose="020B0604020202020204"/>
              <a:cs typeface="Comfortaa" panose="020B0604020202020204"/>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dk1"/>
                </a:solidFill>
                <a:latin typeface="Comfortaa" panose="020B0604020202020204"/>
              </a:rPr>
              <a:t>Initial Configuration</a:t>
            </a:r>
            <a:endParaRPr sz="1600" dirty="0">
              <a:latin typeface="Comfortaa" panose="020B0604020202020204"/>
            </a:endParaRPr>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600">
                <a:solidFill>
                  <a:schemeClr val="dk1"/>
                </a:solidFill>
                <a:latin typeface="Comfortaa" panose="020B0604020202020204"/>
              </a:rPr>
              <a:t>Updated result</a:t>
            </a:r>
            <a:endParaRPr sz="1600">
              <a:latin typeface="Comfortaa" panose="020B0604020202020204"/>
            </a:endParaRPr>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400" u="sng">
                <a:latin typeface="Comfortaa" panose="020B0604020202020204"/>
                <a:ea typeface="Comfortaa" panose="020B0604020202020204"/>
                <a:cs typeface="Comfortaa" panose="020B0604020202020204"/>
                <a:sym typeface="Comfortaa"/>
              </a:rPr>
              <a:t>Attract:</a:t>
            </a:r>
            <a:r>
              <a:rPr lang="en" sz="1400">
                <a:latin typeface="Comfortaa" panose="020B0604020202020204"/>
                <a:ea typeface="Comfortaa" panose="020B0604020202020204"/>
                <a:cs typeface="Comfortaa" panose="020B0604020202020204"/>
                <a:sym typeface="Comfortaa"/>
              </a:rPr>
              <a:t> </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a-a </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a-c</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b-b</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e-e</a:t>
            </a:r>
            <a:endParaRPr sz="1400">
              <a:latin typeface="Comfortaa"/>
              <a:ea typeface="Comfortaa"/>
              <a:cs typeface="Comfortaa"/>
              <a:sym typeface="Comfortaa"/>
            </a:endParaRPr>
          </a:p>
          <a:p>
            <a:pPr>
              <a:lnSpc>
                <a:spcPct val="150000"/>
              </a:lnSpc>
            </a:pPr>
            <a:endParaRPr sz="1400">
              <a:latin typeface="Comfortaa"/>
              <a:ea typeface="Comfortaa"/>
              <a:cs typeface="Comfortaa"/>
              <a:sym typeface="Comfortaa"/>
            </a:endParaRPr>
          </a:p>
          <a:p>
            <a:pPr>
              <a:lnSpc>
                <a:spcPct val="150000"/>
              </a:lnSpc>
            </a:pPr>
            <a:r>
              <a:rPr lang="en" sz="1400" u="sng">
                <a:latin typeface="Comfortaa" panose="020B0604020202020204"/>
                <a:ea typeface="Comfortaa" panose="020B0604020202020204"/>
                <a:cs typeface="Comfortaa" panose="020B0604020202020204"/>
                <a:sym typeface="Comfortaa"/>
              </a:rPr>
              <a:t>Repel:</a:t>
            </a:r>
            <a:endParaRPr sz="1400" u="sng">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d-d</a:t>
            </a:r>
            <a:endParaRPr sz="1400">
              <a:latin typeface="Comfortaa" panose="020B0604020202020204"/>
              <a:ea typeface="Comfortaa" panose="020B0604020202020204"/>
              <a:cs typeface="Comfortaa" panose="020B0604020202020204"/>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600">
                <a:solidFill>
                  <a:schemeClr val="dk1"/>
                </a:solidFill>
                <a:latin typeface="Comfortaa" panose="020B0604020202020204"/>
              </a:rPr>
              <a:t>Optimization</a:t>
            </a:r>
            <a:endParaRPr sz="1600">
              <a:latin typeface="Comfortaa" panose="020B0604020202020204"/>
            </a:endParaRPr>
          </a:p>
        </p:txBody>
      </p:sp>
      <p:sp>
        <p:nvSpPr>
          <p:cNvPr id="3" name="Title 2">
            <a:extLst>
              <a:ext uri="{FF2B5EF4-FFF2-40B4-BE49-F238E27FC236}">
                <a16:creationId xmlns:a16="http://schemas.microsoft.com/office/drawing/2014/main" id="{A323A8BF-BD36-4CB0-9D83-5530C17F427D}"/>
              </a:ext>
            </a:extLst>
          </p:cNvPr>
          <p:cNvSpPr txBox="1">
            <a:spLocks/>
          </p:cNvSpPr>
          <p:nvPr/>
        </p:nvSpPr>
        <p:spPr>
          <a:xfrm>
            <a:off x="1728132" y="23992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Optimization Problem Formulation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3" name="Google Shape;485;p42">
            <a:extLst>
              <a:ext uri="{FF2B5EF4-FFF2-40B4-BE49-F238E27FC236}">
                <a16:creationId xmlns:a16="http://schemas.microsoft.com/office/drawing/2014/main" id="{7EADADB0-52F2-4B62-AEE3-93D163FEF018}"/>
              </a:ext>
            </a:extLst>
          </p:cNvPr>
          <p:cNvPicPr preferRelativeResize="0"/>
          <p:nvPr/>
        </p:nvPicPr>
        <p:blipFill>
          <a:blip r:embed="rId3">
            <a:alphaModFix/>
          </a:blip>
          <a:stretch>
            <a:fillRect/>
          </a:stretch>
        </p:blipFill>
        <p:spPr>
          <a:xfrm>
            <a:off x="8719599" y="1503130"/>
            <a:ext cx="2501514" cy="1426046"/>
          </a:xfrm>
          <a:prstGeom prst="rect">
            <a:avLst/>
          </a:prstGeom>
          <a:noFill/>
          <a:ln>
            <a:noFill/>
          </a:ln>
        </p:spPr>
      </p:pic>
      <p:pic>
        <p:nvPicPr>
          <p:cNvPr id="4" name="Google Shape;486;p42">
            <a:extLst>
              <a:ext uri="{FF2B5EF4-FFF2-40B4-BE49-F238E27FC236}">
                <a16:creationId xmlns:a16="http://schemas.microsoft.com/office/drawing/2014/main" id="{30EA2FFE-8D6A-404D-A1B9-012711A92AFE}"/>
              </a:ext>
            </a:extLst>
          </p:cNvPr>
          <p:cNvPicPr preferRelativeResize="0"/>
          <p:nvPr/>
        </p:nvPicPr>
        <p:blipFill rotWithShape="1">
          <a:blip r:embed="rId4">
            <a:alphaModFix/>
          </a:blip>
          <a:srcRect l="8962" r="11653"/>
          <a:stretch/>
        </p:blipFill>
        <p:spPr>
          <a:xfrm>
            <a:off x="8657509" y="4034629"/>
            <a:ext cx="2533139" cy="1819199"/>
          </a:xfrm>
          <a:prstGeom prst="rect">
            <a:avLst/>
          </a:prstGeom>
          <a:noFill/>
          <a:ln>
            <a:noFill/>
          </a:ln>
        </p:spPr>
      </p:pic>
      <p:sp>
        <p:nvSpPr>
          <p:cNvPr id="5" name="Google Shape;487;p42">
            <a:extLst>
              <a:ext uri="{FF2B5EF4-FFF2-40B4-BE49-F238E27FC236}">
                <a16:creationId xmlns:a16="http://schemas.microsoft.com/office/drawing/2014/main" id="{3BBE6E69-D8F4-4E53-A817-2D426A7E7D7F}"/>
              </a:ext>
            </a:extLst>
          </p:cNvPr>
          <p:cNvSpPr txBox="1"/>
          <p:nvPr/>
        </p:nvSpPr>
        <p:spPr>
          <a:xfrm>
            <a:off x="8541764" y="1164903"/>
            <a:ext cx="3331600" cy="491600"/>
          </a:xfrm>
          <a:prstGeom prst="rect">
            <a:avLst/>
          </a:prstGeom>
          <a:noFill/>
          <a:ln>
            <a:noFill/>
          </a:ln>
        </p:spPr>
        <p:txBody>
          <a:bodyPr spcFirstLastPara="1" wrap="square" lIns="121900" tIns="121900" rIns="121900" bIns="121900" anchor="t" anchorCtr="0">
            <a:noAutofit/>
          </a:bodyPr>
          <a:lstStyle/>
          <a:p>
            <a:r>
              <a:rPr lang="en" dirty="0"/>
              <a:t>Generalize / flexibility</a:t>
            </a:r>
            <a:endParaRPr dirty="0"/>
          </a:p>
        </p:txBody>
      </p:sp>
      <p:sp>
        <p:nvSpPr>
          <p:cNvPr id="6" name="Google Shape;488;p42">
            <a:extLst>
              <a:ext uri="{FF2B5EF4-FFF2-40B4-BE49-F238E27FC236}">
                <a16:creationId xmlns:a16="http://schemas.microsoft.com/office/drawing/2014/main" id="{C0893372-A9FD-4764-98FC-974AF52E465E}"/>
              </a:ext>
            </a:extLst>
          </p:cNvPr>
          <p:cNvSpPr txBox="1"/>
          <p:nvPr/>
        </p:nvSpPr>
        <p:spPr>
          <a:xfrm>
            <a:off x="8538875" y="3296518"/>
            <a:ext cx="2680348" cy="491600"/>
          </a:xfrm>
          <a:prstGeom prst="rect">
            <a:avLst/>
          </a:prstGeom>
          <a:noFill/>
          <a:ln>
            <a:noFill/>
          </a:ln>
        </p:spPr>
        <p:txBody>
          <a:bodyPr spcFirstLastPara="1" wrap="square" lIns="121900" tIns="121900" rIns="121900" bIns="121900" anchor="t" anchorCtr="0">
            <a:noAutofit/>
          </a:bodyPr>
          <a:lstStyle/>
          <a:p>
            <a:r>
              <a:rPr lang="en" sz="2000" dirty="0">
                <a:latin typeface="Comfortaa" panose="020B0604020202020204" charset="0"/>
                <a:cs typeface="Comfortaa" panose="020B0604020202020204" charset="0"/>
              </a:rPr>
              <a:t>3. Memory functions</a:t>
            </a:r>
            <a:endParaRPr sz="2000" dirty="0">
              <a:latin typeface="Comfortaa" panose="020B0604020202020204" charset="0"/>
              <a:cs typeface="Comfortaa" panose="020B0604020202020204" charset="0"/>
            </a:endParaRPr>
          </a:p>
        </p:txBody>
      </p:sp>
      <p:sp>
        <p:nvSpPr>
          <p:cNvPr id="21" name="TextBox 20">
            <a:extLst>
              <a:ext uri="{FF2B5EF4-FFF2-40B4-BE49-F238E27FC236}">
                <a16:creationId xmlns:a16="http://schemas.microsoft.com/office/drawing/2014/main" id="{6000022E-052A-4B23-BDEE-A567D9F04415}"/>
              </a:ext>
            </a:extLst>
          </p:cNvPr>
          <p:cNvSpPr txBox="1"/>
          <p:nvPr/>
        </p:nvSpPr>
        <p:spPr>
          <a:xfrm>
            <a:off x="314324" y="806643"/>
            <a:ext cx="6556917" cy="400110"/>
          </a:xfrm>
          <a:prstGeom prst="rect">
            <a:avLst/>
          </a:prstGeom>
          <a:noFill/>
        </p:spPr>
        <p:txBody>
          <a:bodyPr wrap="square">
            <a:spAutoFit/>
          </a:bodyPr>
          <a:lstStyle/>
          <a:p>
            <a:r>
              <a:rPr lang="en-US" sz="2000" dirty="0">
                <a:latin typeface="Comfortaa" panose="020B0604020202020204"/>
              </a:rPr>
              <a:t>1. Change constraints during the process</a:t>
            </a:r>
          </a:p>
        </p:txBody>
      </p:sp>
      <p:sp>
        <p:nvSpPr>
          <p:cNvPr id="22" name="TextBox 21">
            <a:extLst>
              <a:ext uri="{FF2B5EF4-FFF2-40B4-BE49-F238E27FC236}">
                <a16:creationId xmlns:a16="http://schemas.microsoft.com/office/drawing/2014/main" id="{3FAFB5B3-BE70-4843-AA93-950D831311F0}"/>
              </a:ext>
            </a:extLst>
          </p:cNvPr>
          <p:cNvSpPr txBox="1"/>
          <p:nvPr/>
        </p:nvSpPr>
        <p:spPr>
          <a:xfrm>
            <a:off x="8541764" y="766073"/>
            <a:ext cx="2679349" cy="400110"/>
          </a:xfrm>
          <a:prstGeom prst="rect">
            <a:avLst/>
          </a:prstGeom>
          <a:noFill/>
        </p:spPr>
        <p:txBody>
          <a:bodyPr wrap="square">
            <a:spAutoFit/>
          </a:bodyPr>
          <a:lstStyle/>
          <a:p>
            <a:r>
              <a:rPr lang="en-US" sz="2000" dirty="0">
                <a:latin typeface="Comfortaa" panose="020B0604020202020204" charset="0"/>
                <a:cs typeface="Comfortaa" panose="020B0604020202020204" charset="0"/>
              </a:rPr>
              <a:t>2. Change geometry</a:t>
            </a:r>
          </a:p>
        </p:txBody>
      </p:sp>
      <p:graphicFrame>
        <p:nvGraphicFramePr>
          <p:cNvPr id="2" name="Google Shape;423;p39">
            <a:extLst>
              <a:ext uri="{FF2B5EF4-FFF2-40B4-BE49-F238E27FC236}">
                <a16:creationId xmlns:a16="http://schemas.microsoft.com/office/drawing/2014/main" id="{4A83B84B-C7CF-4FD8-BEA4-DFBD05111FE9}"/>
              </a:ext>
            </a:extLst>
          </p:cNvPr>
          <p:cNvGraphicFramePr/>
          <p:nvPr>
            <p:extLst>
              <p:ext uri="{D42A27DB-BD31-4B8C-83A1-F6EECF244321}">
                <p14:modId xmlns:p14="http://schemas.microsoft.com/office/powerpoint/2010/main" val="253720591"/>
              </p:ext>
            </p:extLst>
          </p:nvPr>
        </p:nvGraphicFramePr>
        <p:xfrm>
          <a:off x="290359" y="1296348"/>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19470">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487">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487">
                <a:tc>
                  <a:txBody>
                    <a:bodyPr/>
                    <a:lstStyle/>
                    <a:p>
                      <a:pPr marL="0" lvl="0" indent="0" algn="ctr" rtl="0">
                        <a:spcBef>
                          <a:spcPts val="0"/>
                        </a:spcBef>
                        <a:spcAft>
                          <a:spcPts val="0"/>
                        </a:spcAft>
                        <a:buNone/>
                      </a:pPr>
                      <a:r>
                        <a:rPr lang="en" sz="1050" dirty="0" err="1"/>
                        <a:t>name_B</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4487">
                <a:tc>
                  <a:txBody>
                    <a:bodyPr/>
                    <a:lstStyle/>
                    <a:p>
                      <a:pPr marL="0" lvl="0" indent="0" algn="ctr" rtl="0">
                        <a:spcBef>
                          <a:spcPts val="0"/>
                        </a:spcBef>
                        <a:spcAft>
                          <a:spcPts val="0"/>
                        </a:spcAft>
                        <a:buNone/>
                      </a:pPr>
                      <a:r>
                        <a:rPr lang="en" sz="1050"/>
                        <a:t>name_C</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24487">
                <a:tc>
                  <a:txBody>
                    <a:bodyPr/>
                    <a:lstStyle/>
                    <a:p>
                      <a:pPr marL="0" lvl="0" indent="0" algn="ctr" rtl="0">
                        <a:spcBef>
                          <a:spcPts val="0"/>
                        </a:spcBef>
                        <a:spcAft>
                          <a:spcPts val="0"/>
                        </a:spcAft>
                        <a:buNone/>
                      </a:pPr>
                      <a:r>
                        <a:rPr lang="en" sz="1050"/>
                        <a:t>name_D</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050"/>
                        <a:t>name_E</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aphicFrame>
        <p:nvGraphicFramePr>
          <p:cNvPr id="8" name="Google Shape;424;p39">
            <a:extLst>
              <a:ext uri="{FF2B5EF4-FFF2-40B4-BE49-F238E27FC236}">
                <a16:creationId xmlns:a16="http://schemas.microsoft.com/office/drawing/2014/main" id="{5AA02DFD-BF92-4F1A-924C-563B243CCCF5}"/>
              </a:ext>
            </a:extLst>
          </p:cNvPr>
          <p:cNvGraphicFramePr/>
          <p:nvPr>
            <p:extLst>
              <p:ext uri="{D42A27DB-BD31-4B8C-83A1-F6EECF244321}">
                <p14:modId xmlns:p14="http://schemas.microsoft.com/office/powerpoint/2010/main" val="1309614456"/>
              </p:ext>
            </p:extLst>
          </p:nvPr>
        </p:nvGraphicFramePr>
        <p:xfrm>
          <a:off x="290359" y="2621542"/>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38737">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44758">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4758">
                <a:tc>
                  <a:txBody>
                    <a:bodyPr/>
                    <a:lstStyle/>
                    <a:p>
                      <a:pPr marL="0" lvl="0" indent="0" algn="ctr" rtl="0">
                        <a:spcBef>
                          <a:spcPts val="0"/>
                        </a:spcBef>
                        <a:spcAft>
                          <a:spcPts val="0"/>
                        </a:spcAft>
                        <a:buNone/>
                      </a:pPr>
                      <a:r>
                        <a:rPr lang="en" sz="1050" b="0" dirty="0" err="1"/>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4475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4475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4758">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pic>
        <p:nvPicPr>
          <p:cNvPr id="9" name="Google Shape;425;p39">
            <a:extLst>
              <a:ext uri="{FF2B5EF4-FFF2-40B4-BE49-F238E27FC236}">
                <a16:creationId xmlns:a16="http://schemas.microsoft.com/office/drawing/2014/main" id="{7DDB896B-F4ED-4369-9EBC-E92862AF83A4}"/>
              </a:ext>
            </a:extLst>
          </p:cNvPr>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5545386" y="1425116"/>
            <a:ext cx="1913640" cy="1012813"/>
          </a:xfrm>
          <a:prstGeom prst="rect">
            <a:avLst/>
          </a:prstGeom>
          <a:noFill/>
          <a:ln>
            <a:noFill/>
          </a:ln>
        </p:spPr>
      </p:pic>
      <p:pic>
        <p:nvPicPr>
          <p:cNvPr id="10" name="Google Shape;426;p39">
            <a:extLst>
              <a:ext uri="{FF2B5EF4-FFF2-40B4-BE49-F238E27FC236}">
                <a16:creationId xmlns:a16="http://schemas.microsoft.com/office/drawing/2014/main" id="{078D5B31-D311-465A-B925-CA86E135CDBF}"/>
              </a:ext>
            </a:extLst>
          </p:cNvPr>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5500526" y="2774539"/>
            <a:ext cx="2013418" cy="1047552"/>
          </a:xfrm>
          <a:prstGeom prst="rect">
            <a:avLst/>
          </a:prstGeom>
          <a:noFill/>
          <a:ln>
            <a:noFill/>
          </a:ln>
        </p:spPr>
      </p:pic>
      <p:sp>
        <p:nvSpPr>
          <p:cNvPr id="11" name="Google Shape;427;p39">
            <a:extLst>
              <a:ext uri="{FF2B5EF4-FFF2-40B4-BE49-F238E27FC236}">
                <a16:creationId xmlns:a16="http://schemas.microsoft.com/office/drawing/2014/main" id="{5BC20FD9-11A8-4B13-842A-F2707C2AF298}"/>
              </a:ext>
            </a:extLst>
          </p:cNvPr>
          <p:cNvSpPr txBox="1"/>
          <p:nvPr/>
        </p:nvSpPr>
        <p:spPr>
          <a:xfrm>
            <a:off x="4800904" y="1174428"/>
            <a:ext cx="823475" cy="486800"/>
          </a:xfrm>
          <a:prstGeom prst="rect">
            <a:avLst/>
          </a:prstGeom>
          <a:noFill/>
          <a:ln>
            <a:noFill/>
          </a:ln>
        </p:spPr>
        <p:txBody>
          <a:bodyPr spcFirstLastPara="1" wrap="square" lIns="121900" tIns="121900" rIns="121900" bIns="121900" anchor="t" anchorCtr="0">
            <a:noAutofit/>
          </a:bodyPr>
          <a:lstStyle/>
          <a:p>
            <a:r>
              <a:rPr lang="en" sz="1200" u="sng" dirty="0">
                <a:latin typeface="Comfortaa" panose="020B0604020202020204"/>
                <a:ea typeface="Comfortaa" panose="020B0604020202020204"/>
                <a:cs typeface="Times New Roman" panose="02020603050405020304" pitchFamily="18" charset="0"/>
                <a:sym typeface="Comfortaa"/>
              </a:rPr>
              <a:t>Repel:</a:t>
            </a:r>
            <a:endParaRPr sz="1200" u="sng"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p:txBody>
      </p:sp>
      <p:sp>
        <p:nvSpPr>
          <p:cNvPr id="12" name="Google Shape;428;p39">
            <a:extLst>
              <a:ext uri="{FF2B5EF4-FFF2-40B4-BE49-F238E27FC236}">
                <a16:creationId xmlns:a16="http://schemas.microsoft.com/office/drawing/2014/main" id="{72E33699-8A0C-413B-AC29-B634914D8373}"/>
              </a:ext>
            </a:extLst>
          </p:cNvPr>
          <p:cNvSpPr txBox="1"/>
          <p:nvPr/>
        </p:nvSpPr>
        <p:spPr>
          <a:xfrm>
            <a:off x="4821204" y="2513826"/>
            <a:ext cx="823475" cy="790548"/>
          </a:xfrm>
          <a:prstGeom prst="rect">
            <a:avLst/>
          </a:prstGeom>
          <a:noFill/>
          <a:ln>
            <a:noFill/>
          </a:ln>
        </p:spPr>
        <p:txBody>
          <a:bodyPr spcFirstLastPara="1" wrap="square" lIns="121900" tIns="121900" rIns="121900" bIns="121900" anchor="t" anchorCtr="0">
            <a:noAutofit/>
          </a:bodyPr>
          <a:lstStyle/>
          <a:p>
            <a:r>
              <a:rPr lang="en" sz="1200" u="sng" dirty="0">
                <a:latin typeface="Comfortaa" panose="020B0604020202020204"/>
                <a:ea typeface="Comfortaa" panose="020B0604020202020204"/>
                <a:cs typeface="Times New Roman" panose="02020603050405020304" pitchFamily="18" charset="0"/>
                <a:sym typeface="Comfortaa"/>
              </a:rPr>
              <a:t>Attract:</a:t>
            </a:r>
            <a:r>
              <a:rPr lang="en" sz="1200" dirty="0">
                <a:latin typeface="Comfortaa" panose="020B0604020202020204"/>
                <a:ea typeface="Comfortaa" panose="020B0604020202020204"/>
                <a:cs typeface="Times New Roman" panose="02020603050405020304" pitchFamily="18" charset="0"/>
                <a:sym typeface="Comfortaa"/>
              </a:rPr>
              <a:t> </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a-c</a:t>
            </a:r>
            <a:endParaRPr sz="1200" dirty="0">
              <a:latin typeface="Comfortaa" panose="020B0604020202020204"/>
              <a:ea typeface="Comfortaa" panose="020B0604020202020204"/>
              <a:cs typeface="Times New Roman" panose="02020603050405020304" pitchFamily="18" charset="0"/>
              <a:sym typeface="Comfortaa"/>
            </a:endParaRPr>
          </a:p>
        </p:txBody>
      </p:sp>
      <p:graphicFrame>
        <p:nvGraphicFramePr>
          <p:cNvPr id="13" name="Table 12">
            <a:extLst>
              <a:ext uri="{FF2B5EF4-FFF2-40B4-BE49-F238E27FC236}">
                <a16:creationId xmlns:a16="http://schemas.microsoft.com/office/drawing/2014/main" id="{2EE2F5B0-F108-4CBA-863E-32272B338067}"/>
              </a:ext>
            </a:extLst>
          </p:cNvPr>
          <p:cNvGraphicFramePr>
            <a:graphicFrameLocks noGrp="1"/>
          </p:cNvGraphicFramePr>
          <p:nvPr>
            <p:extLst>
              <p:ext uri="{D42A27DB-BD31-4B8C-83A1-F6EECF244321}">
                <p14:modId xmlns:p14="http://schemas.microsoft.com/office/powerpoint/2010/main" val="3774071261"/>
              </p:ext>
            </p:extLst>
          </p:nvPr>
        </p:nvGraphicFramePr>
        <p:xfrm>
          <a:off x="290359" y="4017197"/>
          <a:ext cx="4099065" cy="1245760"/>
        </p:xfrm>
        <a:graphic>
          <a:graphicData uri="http://schemas.openxmlformats.org/drawingml/2006/table">
            <a:tbl>
              <a:tblPr>
                <a:noFill/>
              </a:tblPr>
              <a:tblGrid>
                <a:gridCol w="771867">
                  <a:extLst>
                    <a:ext uri="{9D8B030D-6E8A-4147-A177-3AD203B41FA5}">
                      <a16:colId xmlns:a16="http://schemas.microsoft.com/office/drawing/2014/main" val="660287793"/>
                    </a:ext>
                  </a:extLst>
                </a:gridCol>
                <a:gridCol w="554533">
                  <a:extLst>
                    <a:ext uri="{9D8B030D-6E8A-4147-A177-3AD203B41FA5}">
                      <a16:colId xmlns:a16="http://schemas.microsoft.com/office/drawing/2014/main" val="1336618452"/>
                    </a:ext>
                  </a:extLst>
                </a:gridCol>
                <a:gridCol w="554533">
                  <a:extLst>
                    <a:ext uri="{9D8B030D-6E8A-4147-A177-3AD203B41FA5}">
                      <a16:colId xmlns:a16="http://schemas.microsoft.com/office/drawing/2014/main" val="3360745265"/>
                    </a:ext>
                  </a:extLst>
                </a:gridCol>
                <a:gridCol w="554533">
                  <a:extLst>
                    <a:ext uri="{9D8B030D-6E8A-4147-A177-3AD203B41FA5}">
                      <a16:colId xmlns:a16="http://schemas.microsoft.com/office/drawing/2014/main" val="887773632"/>
                    </a:ext>
                  </a:extLst>
                </a:gridCol>
                <a:gridCol w="554533">
                  <a:extLst>
                    <a:ext uri="{9D8B030D-6E8A-4147-A177-3AD203B41FA5}">
                      <a16:colId xmlns:a16="http://schemas.microsoft.com/office/drawing/2014/main" val="342213093"/>
                    </a:ext>
                  </a:extLst>
                </a:gridCol>
                <a:gridCol w="554533">
                  <a:extLst>
                    <a:ext uri="{9D8B030D-6E8A-4147-A177-3AD203B41FA5}">
                      <a16:colId xmlns:a16="http://schemas.microsoft.com/office/drawing/2014/main" val="1978565674"/>
                    </a:ext>
                  </a:extLst>
                </a:gridCol>
                <a:gridCol w="554533">
                  <a:extLst>
                    <a:ext uri="{9D8B030D-6E8A-4147-A177-3AD203B41FA5}">
                      <a16:colId xmlns:a16="http://schemas.microsoft.com/office/drawing/2014/main" val="1324511089"/>
                    </a:ext>
                  </a:extLst>
                </a:gridCol>
              </a:tblGrid>
              <a:tr h="142791">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55682342"/>
                  </a:ext>
                </a:extLst>
              </a:tr>
              <a:tr h="142791">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43047614"/>
                  </a:ext>
                </a:extLst>
              </a:tr>
              <a:tr h="142791">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9281763"/>
                  </a:ext>
                </a:extLst>
              </a:tr>
              <a:tr h="142791">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83308328"/>
                  </a:ext>
                </a:extLst>
              </a:tr>
              <a:tr h="142791">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66415458"/>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76795224"/>
                  </a:ext>
                </a:extLst>
              </a:tr>
            </a:tbl>
          </a:graphicData>
        </a:graphic>
      </p:graphicFrame>
      <p:sp>
        <p:nvSpPr>
          <p:cNvPr id="14" name="Google Shape;427;p39">
            <a:extLst>
              <a:ext uri="{FF2B5EF4-FFF2-40B4-BE49-F238E27FC236}">
                <a16:creationId xmlns:a16="http://schemas.microsoft.com/office/drawing/2014/main" id="{0BB9D72B-B880-4C5D-A3F8-7311E3F82116}"/>
              </a:ext>
            </a:extLst>
          </p:cNvPr>
          <p:cNvSpPr txBox="1"/>
          <p:nvPr/>
        </p:nvSpPr>
        <p:spPr>
          <a:xfrm>
            <a:off x="4821204" y="5281355"/>
            <a:ext cx="823475" cy="1262944"/>
          </a:xfrm>
          <a:prstGeom prst="rect">
            <a:avLst/>
          </a:prstGeom>
          <a:noFill/>
          <a:ln>
            <a:noFill/>
          </a:ln>
        </p:spPr>
        <p:txBody>
          <a:bodyPr spcFirstLastPara="1" wrap="square" lIns="121900" tIns="121900" rIns="121900" bIns="121900" anchor="t" anchorCtr="0">
            <a:noAutofit/>
          </a:bodyPr>
          <a:lstStyle/>
          <a:p>
            <a:r>
              <a:rPr lang="en-US" sz="1200" u="sng" dirty="0">
                <a:latin typeface="Comfortaa" panose="020B0604020202020204"/>
                <a:ea typeface="Comfortaa" panose="020B0604020202020204"/>
                <a:cs typeface="Times New Roman" panose="02020603050405020304" pitchFamily="18" charset="0"/>
                <a:sym typeface="Comfortaa"/>
              </a:rPr>
              <a:t>Attract:</a:t>
            </a:r>
            <a:r>
              <a:rPr lang="en-US" sz="1200" dirty="0">
                <a:latin typeface="Comfortaa" panose="020B0604020202020204"/>
                <a:ea typeface="Comfortaa" panose="020B0604020202020204"/>
                <a:cs typeface="Times New Roman" panose="02020603050405020304" pitchFamily="18" charset="0"/>
                <a:sym typeface="Comfortaa"/>
              </a:rPr>
              <a:t> </a:t>
            </a:r>
          </a:p>
          <a:p>
            <a:r>
              <a:rPr lang="en-US" sz="1200" dirty="0">
                <a:latin typeface="Comfortaa" panose="020B0604020202020204"/>
                <a:ea typeface="Comfortaa" panose="020B0604020202020204"/>
                <a:cs typeface="Times New Roman" panose="02020603050405020304" pitchFamily="18" charset="0"/>
                <a:sym typeface="Comfortaa"/>
              </a:rPr>
              <a:t>a-a</a:t>
            </a:r>
          </a:p>
          <a:p>
            <a:r>
              <a:rPr lang="en-US" sz="1200" dirty="0">
                <a:latin typeface="Comfortaa" panose="020B0604020202020204"/>
                <a:ea typeface="Comfortaa" panose="020B0604020202020204"/>
                <a:cs typeface="Times New Roman" panose="02020603050405020304" pitchFamily="18" charset="0"/>
                <a:sym typeface="Comfortaa"/>
              </a:rPr>
              <a:t>a-c</a:t>
            </a:r>
          </a:p>
          <a:p>
            <a:r>
              <a:rPr lang="en-US" sz="1200" dirty="0">
                <a:latin typeface="Comfortaa" panose="020B0604020202020204"/>
                <a:ea typeface="Comfortaa" panose="020B0604020202020204"/>
                <a:cs typeface="Times New Roman" panose="02020603050405020304" pitchFamily="18" charset="0"/>
                <a:sym typeface="Comfortaa"/>
              </a:rPr>
              <a:t>b-b</a:t>
            </a:r>
          </a:p>
          <a:p>
            <a:r>
              <a:rPr lang="en" sz="1200" u="sng" dirty="0">
                <a:latin typeface="Comfortaa" panose="020B0604020202020204"/>
                <a:ea typeface="Comfortaa" panose="020B0604020202020204"/>
                <a:cs typeface="Times New Roman" panose="02020603050405020304" pitchFamily="18" charset="0"/>
                <a:sym typeface="Comfortaa"/>
              </a:rPr>
              <a:t>Repel:</a:t>
            </a:r>
            <a:endParaRPr sz="1200" u="sng"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p:txBody>
      </p:sp>
      <p:pic>
        <p:nvPicPr>
          <p:cNvPr id="16" name="Google Shape;436;p40">
            <a:extLst>
              <a:ext uri="{FF2B5EF4-FFF2-40B4-BE49-F238E27FC236}">
                <a16:creationId xmlns:a16="http://schemas.microsoft.com/office/drawing/2014/main" id="{7A021D91-9B9B-464E-97A8-ABBBC0AB2B8A}"/>
              </a:ext>
            </a:extLst>
          </p:cNvPr>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5455673" y="4109111"/>
            <a:ext cx="2066329" cy="1106308"/>
          </a:xfrm>
          <a:prstGeom prst="rect">
            <a:avLst/>
          </a:prstGeom>
          <a:noFill/>
          <a:ln>
            <a:noFill/>
          </a:ln>
        </p:spPr>
      </p:pic>
      <p:graphicFrame>
        <p:nvGraphicFramePr>
          <p:cNvPr id="18" name="Table 17">
            <a:extLst>
              <a:ext uri="{FF2B5EF4-FFF2-40B4-BE49-F238E27FC236}">
                <a16:creationId xmlns:a16="http://schemas.microsoft.com/office/drawing/2014/main" id="{39D533CC-2758-420B-9506-2B00C0BE5D41}"/>
              </a:ext>
            </a:extLst>
          </p:cNvPr>
          <p:cNvGraphicFramePr>
            <a:graphicFrameLocks noGrp="1"/>
          </p:cNvGraphicFramePr>
          <p:nvPr>
            <p:extLst>
              <p:ext uri="{D42A27DB-BD31-4B8C-83A1-F6EECF244321}">
                <p14:modId xmlns:p14="http://schemas.microsoft.com/office/powerpoint/2010/main" val="1734818802"/>
              </p:ext>
            </p:extLst>
          </p:nvPr>
        </p:nvGraphicFramePr>
        <p:xfrm>
          <a:off x="290359" y="5418558"/>
          <a:ext cx="4099065" cy="1245760"/>
        </p:xfrm>
        <a:graphic>
          <a:graphicData uri="http://schemas.openxmlformats.org/drawingml/2006/table">
            <a:tbl>
              <a:tblPr>
                <a:noFill/>
              </a:tblPr>
              <a:tblGrid>
                <a:gridCol w="771867">
                  <a:extLst>
                    <a:ext uri="{9D8B030D-6E8A-4147-A177-3AD203B41FA5}">
                      <a16:colId xmlns:a16="http://schemas.microsoft.com/office/drawing/2014/main" val="3815082366"/>
                    </a:ext>
                  </a:extLst>
                </a:gridCol>
                <a:gridCol w="554533">
                  <a:extLst>
                    <a:ext uri="{9D8B030D-6E8A-4147-A177-3AD203B41FA5}">
                      <a16:colId xmlns:a16="http://schemas.microsoft.com/office/drawing/2014/main" val="4188437025"/>
                    </a:ext>
                  </a:extLst>
                </a:gridCol>
                <a:gridCol w="554533">
                  <a:extLst>
                    <a:ext uri="{9D8B030D-6E8A-4147-A177-3AD203B41FA5}">
                      <a16:colId xmlns:a16="http://schemas.microsoft.com/office/drawing/2014/main" val="2381640425"/>
                    </a:ext>
                  </a:extLst>
                </a:gridCol>
                <a:gridCol w="554533">
                  <a:extLst>
                    <a:ext uri="{9D8B030D-6E8A-4147-A177-3AD203B41FA5}">
                      <a16:colId xmlns:a16="http://schemas.microsoft.com/office/drawing/2014/main" val="919202592"/>
                    </a:ext>
                  </a:extLst>
                </a:gridCol>
                <a:gridCol w="554533">
                  <a:extLst>
                    <a:ext uri="{9D8B030D-6E8A-4147-A177-3AD203B41FA5}">
                      <a16:colId xmlns:a16="http://schemas.microsoft.com/office/drawing/2014/main" val="2765627037"/>
                    </a:ext>
                  </a:extLst>
                </a:gridCol>
                <a:gridCol w="554533">
                  <a:extLst>
                    <a:ext uri="{9D8B030D-6E8A-4147-A177-3AD203B41FA5}">
                      <a16:colId xmlns:a16="http://schemas.microsoft.com/office/drawing/2014/main" val="271419950"/>
                    </a:ext>
                  </a:extLst>
                </a:gridCol>
                <a:gridCol w="554533">
                  <a:extLst>
                    <a:ext uri="{9D8B030D-6E8A-4147-A177-3AD203B41FA5}">
                      <a16:colId xmlns:a16="http://schemas.microsoft.com/office/drawing/2014/main" val="1182286327"/>
                    </a:ext>
                  </a:extLst>
                </a:gridCol>
              </a:tblGrid>
              <a:tr h="135268">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39701626"/>
                  </a:ext>
                </a:extLst>
              </a:tr>
              <a:tr h="135268">
                <a:tc>
                  <a:txBody>
                    <a:bodyPr/>
                    <a:lstStyle/>
                    <a:p>
                      <a:pPr marL="0" lvl="0" indent="0" algn="ctr" rtl="0">
                        <a:spcBef>
                          <a:spcPts val="0"/>
                        </a:spcBef>
                        <a:spcAft>
                          <a:spcPts val="0"/>
                        </a:spcAft>
                        <a:buNone/>
                      </a:pPr>
                      <a:r>
                        <a:rPr lang="en" sz="1050" b="0"/>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42065940"/>
                  </a:ext>
                </a:extLst>
              </a:tr>
              <a:tr h="135268">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19747417"/>
                  </a:ext>
                </a:extLst>
              </a:tr>
              <a:tr h="13526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94540827"/>
                  </a:ext>
                </a:extLst>
              </a:tr>
              <a:tr h="13526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-50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5525913"/>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62383860"/>
                  </a:ext>
                </a:extLst>
              </a:tr>
            </a:tbl>
          </a:graphicData>
        </a:graphic>
      </p:graphicFrame>
      <p:pic>
        <p:nvPicPr>
          <p:cNvPr id="20" name="Google Shape;437;p40">
            <a:extLst>
              <a:ext uri="{FF2B5EF4-FFF2-40B4-BE49-F238E27FC236}">
                <a16:creationId xmlns:a16="http://schemas.microsoft.com/office/drawing/2014/main" id="{A95F0AFE-55C3-4D1D-87A1-68630C0C3CD5}"/>
              </a:ext>
            </a:extLst>
          </p:cNvPr>
          <p:cNvPicPr preferRelativeResize="0"/>
          <p:nvPr/>
        </p:nvPicPr>
        <p:blipFill rotWithShape="1">
          <a:blip r:embed="rId8">
            <a:alphaModFix/>
            <a:extLst>
              <a:ext uri="{28A0092B-C50C-407E-A947-70E740481C1C}">
                <a14:useLocalDpi xmlns:a14="http://schemas.microsoft.com/office/drawing/2010/main"/>
              </a:ext>
            </a:extLst>
          </a:blip>
          <a:srcRect/>
          <a:stretch/>
        </p:blipFill>
        <p:spPr>
          <a:xfrm>
            <a:off x="5480078" y="5458106"/>
            <a:ext cx="2066329" cy="1065817"/>
          </a:xfrm>
          <a:prstGeom prst="rect">
            <a:avLst/>
          </a:prstGeom>
          <a:noFill/>
          <a:ln>
            <a:noFill/>
          </a:ln>
        </p:spPr>
      </p:pic>
      <p:sp>
        <p:nvSpPr>
          <p:cNvPr id="26" name="Google Shape;428;p39">
            <a:extLst>
              <a:ext uri="{FF2B5EF4-FFF2-40B4-BE49-F238E27FC236}">
                <a16:creationId xmlns:a16="http://schemas.microsoft.com/office/drawing/2014/main" id="{1CE5552C-B005-4EFA-84CB-D6CDD2718178}"/>
              </a:ext>
            </a:extLst>
          </p:cNvPr>
          <p:cNvSpPr txBox="1"/>
          <p:nvPr/>
        </p:nvSpPr>
        <p:spPr>
          <a:xfrm>
            <a:off x="4821204" y="3887148"/>
            <a:ext cx="823475" cy="998051"/>
          </a:xfrm>
          <a:prstGeom prst="rect">
            <a:avLst/>
          </a:prstGeom>
          <a:noFill/>
          <a:ln>
            <a:noFill/>
          </a:ln>
        </p:spPr>
        <p:txBody>
          <a:bodyPr spcFirstLastPara="1" wrap="square" lIns="121900" tIns="121900" rIns="121900" bIns="121900" anchor="t" anchorCtr="0">
            <a:noAutofit/>
          </a:bodyPr>
          <a:lstStyle/>
          <a:p>
            <a:r>
              <a:rPr lang="en" sz="1200" u="sng" dirty="0">
                <a:latin typeface="Comfortaa" panose="020B0604020202020204"/>
                <a:ea typeface="Comfortaa" panose="020B0604020202020204"/>
                <a:cs typeface="Times New Roman" panose="02020603050405020304" pitchFamily="18" charset="0"/>
                <a:sym typeface="Comfortaa"/>
              </a:rPr>
              <a:t>Attract:</a:t>
            </a:r>
            <a:r>
              <a:rPr lang="en" sz="1200" dirty="0">
                <a:latin typeface="Comfortaa" panose="020B0604020202020204"/>
                <a:ea typeface="Comfortaa" panose="020B0604020202020204"/>
                <a:cs typeface="Times New Roman" panose="02020603050405020304" pitchFamily="18" charset="0"/>
                <a:sym typeface="Comfortaa"/>
              </a:rPr>
              <a:t> </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a-c</a:t>
            </a:r>
          </a:p>
          <a:p>
            <a:r>
              <a:rPr lang="en-US" sz="1200" dirty="0">
                <a:latin typeface="Comfortaa" panose="020B0604020202020204"/>
                <a:ea typeface="Comfortaa" panose="020B0604020202020204"/>
                <a:cs typeface="Times New Roman" panose="02020603050405020304" pitchFamily="18" charset="0"/>
                <a:sym typeface="Comfortaa"/>
              </a:rPr>
              <a:t>b</a:t>
            </a:r>
            <a:r>
              <a:rPr lang="en" sz="1200" dirty="0">
                <a:latin typeface="Comfortaa" panose="020B0604020202020204"/>
                <a:ea typeface="Comfortaa" panose="020B0604020202020204"/>
                <a:cs typeface="Times New Roman" panose="02020603050405020304" pitchFamily="18" charset="0"/>
                <a:sym typeface="Comfortaa"/>
              </a:rPr>
              <a:t>-b</a:t>
            </a:r>
            <a:endParaRPr sz="1200" dirty="0">
              <a:latin typeface="Comfortaa" panose="020B0604020202020204"/>
              <a:ea typeface="Comfortaa" panose="020B0604020202020204"/>
              <a:cs typeface="Times New Roman" panose="02020603050405020304" pitchFamily="18" charset="0"/>
              <a:sym typeface="Comfortaa"/>
            </a:endParaRPr>
          </a:p>
        </p:txBody>
      </p:sp>
      <p:sp>
        <p:nvSpPr>
          <p:cNvPr id="28" name="Title 2">
            <a:extLst>
              <a:ext uri="{FF2B5EF4-FFF2-40B4-BE49-F238E27FC236}">
                <a16:creationId xmlns:a16="http://schemas.microsoft.com/office/drawing/2014/main" id="{04F2068A-2A91-4EBB-AAFA-2BD954FC7D07}"/>
              </a:ext>
            </a:extLst>
          </p:cNvPr>
          <p:cNvSpPr txBox="1">
            <a:spLocks/>
          </p:cNvSpPr>
          <p:nvPr/>
        </p:nvSpPr>
        <p:spPr>
          <a:xfrm>
            <a:off x="1728132" y="24548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Semi-automation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511" name="Google Shape;511;p43"/>
          <p:cNvPicPr preferRelativeResize="0"/>
          <p:nvPr/>
        </p:nvPicPr>
        <p:blipFill rotWithShape="1">
          <a:blip r:embed="rId3">
            <a:alphaModFix/>
          </a:blip>
          <a:srcRect l="25084" t="12488" r="23712" b="8522"/>
          <a:stretch/>
        </p:blipFill>
        <p:spPr>
          <a:xfrm>
            <a:off x="10774826" y="2122829"/>
            <a:ext cx="838791" cy="846888"/>
          </a:xfrm>
          <a:prstGeom prst="rect">
            <a:avLst/>
          </a:prstGeom>
          <a:noFill/>
          <a:ln>
            <a:noFill/>
          </a:ln>
        </p:spPr>
      </p:pic>
      <p:pic>
        <p:nvPicPr>
          <p:cNvPr id="512" name="Google Shape;512;p43"/>
          <p:cNvPicPr preferRelativeResize="0"/>
          <p:nvPr/>
        </p:nvPicPr>
        <p:blipFill rotWithShape="1">
          <a:blip r:embed="rId4">
            <a:alphaModFix/>
          </a:blip>
          <a:srcRect r="18039" b="4634"/>
          <a:stretch/>
        </p:blipFill>
        <p:spPr>
          <a:xfrm>
            <a:off x="9367868" y="3063724"/>
            <a:ext cx="1091681" cy="866724"/>
          </a:xfrm>
          <a:prstGeom prst="rect">
            <a:avLst/>
          </a:prstGeom>
          <a:noFill/>
          <a:ln>
            <a:noFill/>
          </a:ln>
        </p:spPr>
      </p:pic>
      <p:pic>
        <p:nvPicPr>
          <p:cNvPr id="513" name="Google Shape;513;p43"/>
          <p:cNvPicPr preferRelativeResize="0"/>
          <p:nvPr/>
        </p:nvPicPr>
        <p:blipFill rotWithShape="1">
          <a:blip r:embed="rId5">
            <a:alphaModFix/>
          </a:blip>
          <a:srcRect l="12344" r="13914" b="7749"/>
          <a:stretch/>
        </p:blipFill>
        <p:spPr>
          <a:xfrm>
            <a:off x="10475149" y="3076200"/>
            <a:ext cx="1104913" cy="932887"/>
          </a:xfrm>
          <a:prstGeom prst="rect">
            <a:avLst/>
          </a:prstGeom>
          <a:noFill/>
          <a:ln>
            <a:noFill/>
          </a:ln>
        </p:spPr>
      </p:pic>
      <p:pic>
        <p:nvPicPr>
          <p:cNvPr id="515" name="Google Shape;515;p43"/>
          <p:cNvPicPr preferRelativeResize="0"/>
          <p:nvPr/>
        </p:nvPicPr>
        <p:blipFill rotWithShape="1">
          <a:blip r:embed="rId6">
            <a:alphaModFix/>
          </a:blip>
          <a:srcRect l="34007" t="5069" r="23424"/>
          <a:stretch/>
        </p:blipFill>
        <p:spPr>
          <a:xfrm>
            <a:off x="9624652" y="5515266"/>
            <a:ext cx="819593" cy="846888"/>
          </a:xfrm>
          <a:prstGeom prst="rect">
            <a:avLst/>
          </a:prstGeom>
          <a:noFill/>
          <a:ln>
            <a:noFill/>
          </a:ln>
        </p:spPr>
      </p:pic>
      <p:pic>
        <p:nvPicPr>
          <p:cNvPr id="516" name="Google Shape;516;p43"/>
          <p:cNvPicPr preferRelativeResize="0"/>
          <p:nvPr/>
        </p:nvPicPr>
        <p:blipFill rotWithShape="1">
          <a:blip r:embed="rId7">
            <a:alphaModFix/>
          </a:blip>
          <a:srcRect l="38970" t="16687" r="33503" b="8979"/>
          <a:stretch/>
        </p:blipFill>
        <p:spPr>
          <a:xfrm>
            <a:off x="10943661" y="5503239"/>
            <a:ext cx="648715" cy="791363"/>
          </a:xfrm>
          <a:prstGeom prst="rect">
            <a:avLst/>
          </a:prstGeom>
          <a:noFill/>
          <a:ln>
            <a:noFill/>
          </a:ln>
        </p:spPr>
      </p:pic>
      <p:pic>
        <p:nvPicPr>
          <p:cNvPr id="517" name="Google Shape;517;p43"/>
          <p:cNvPicPr preferRelativeResize="0"/>
          <p:nvPr/>
        </p:nvPicPr>
        <p:blipFill rotWithShape="1">
          <a:blip r:embed="rId8">
            <a:alphaModFix/>
          </a:blip>
          <a:srcRect l="27748" t="6696" r="33048" b="5883"/>
          <a:stretch/>
        </p:blipFill>
        <p:spPr>
          <a:xfrm>
            <a:off x="9649657" y="2121595"/>
            <a:ext cx="838791" cy="849363"/>
          </a:xfrm>
          <a:prstGeom prst="rect">
            <a:avLst/>
          </a:prstGeom>
          <a:noFill/>
          <a:ln>
            <a:noFill/>
          </a:ln>
        </p:spPr>
      </p:pic>
      <p:pic>
        <p:nvPicPr>
          <p:cNvPr id="518" name="Google Shape;518;p43"/>
          <p:cNvPicPr preferRelativeResize="0"/>
          <p:nvPr/>
        </p:nvPicPr>
        <p:blipFill rotWithShape="1">
          <a:blip r:embed="rId9">
            <a:alphaModFix/>
          </a:blip>
          <a:srcRect l="30841" t="3646" r="38658" b="5642"/>
          <a:stretch/>
        </p:blipFill>
        <p:spPr>
          <a:xfrm>
            <a:off x="9621646" y="4274969"/>
            <a:ext cx="727799" cy="969468"/>
          </a:xfrm>
          <a:prstGeom prst="rect">
            <a:avLst/>
          </a:prstGeom>
          <a:noFill/>
          <a:ln>
            <a:noFill/>
          </a:ln>
        </p:spPr>
      </p:pic>
      <p:pic>
        <p:nvPicPr>
          <p:cNvPr id="519" name="Google Shape;519;p43"/>
          <p:cNvPicPr preferRelativeResize="0"/>
          <p:nvPr/>
        </p:nvPicPr>
        <p:blipFill rotWithShape="1">
          <a:blip r:embed="rId10">
            <a:alphaModFix/>
          </a:blip>
          <a:srcRect l="11576" t="-6780" r="34022"/>
          <a:stretch/>
        </p:blipFill>
        <p:spPr>
          <a:xfrm>
            <a:off x="10455738" y="4201216"/>
            <a:ext cx="1143733" cy="1031255"/>
          </a:xfrm>
          <a:prstGeom prst="rect">
            <a:avLst/>
          </a:prstGeom>
          <a:noFill/>
          <a:ln>
            <a:noFill/>
          </a:ln>
        </p:spPr>
      </p:pic>
      <p:cxnSp>
        <p:nvCxnSpPr>
          <p:cNvPr id="498" name="Google Shape;498;p43"/>
          <p:cNvCxnSpPr/>
          <p:nvPr/>
        </p:nvCxnSpPr>
        <p:spPr>
          <a:xfrm>
            <a:off x="7931119" y="2956339"/>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11">
            <a:alphaModFix/>
          </a:blip>
          <a:stretch>
            <a:fillRect/>
          </a:stretch>
        </p:blipFill>
        <p:spPr>
          <a:xfrm>
            <a:off x="7746957" y="2541868"/>
            <a:ext cx="368300" cy="330200"/>
          </a:xfrm>
          <a:prstGeom prst="rect">
            <a:avLst/>
          </a:prstGeom>
          <a:noFill/>
          <a:ln>
            <a:noFill/>
          </a:ln>
        </p:spPr>
      </p:pic>
      <p:pic>
        <p:nvPicPr>
          <p:cNvPr id="500" name="Google Shape;500;p43"/>
          <p:cNvPicPr preferRelativeResize="0"/>
          <p:nvPr/>
        </p:nvPicPr>
        <p:blipFill>
          <a:blip r:embed="rId12">
            <a:alphaModFix/>
          </a:blip>
          <a:stretch>
            <a:fillRect/>
          </a:stretch>
        </p:blipFill>
        <p:spPr>
          <a:xfrm>
            <a:off x="7761713" y="3292989"/>
            <a:ext cx="321900" cy="306572"/>
          </a:xfrm>
          <a:prstGeom prst="rect">
            <a:avLst/>
          </a:prstGeom>
          <a:noFill/>
          <a:ln>
            <a:noFill/>
          </a:ln>
        </p:spPr>
      </p:pic>
      <p:pic>
        <p:nvPicPr>
          <p:cNvPr id="501" name="Google Shape;501;p43"/>
          <p:cNvPicPr preferRelativeResize="0"/>
          <p:nvPr/>
        </p:nvPicPr>
        <p:blipFill>
          <a:blip r:embed="rId13">
            <a:alphaModFix/>
          </a:blip>
          <a:stretch>
            <a:fillRect/>
          </a:stretch>
        </p:blipFill>
        <p:spPr>
          <a:xfrm>
            <a:off x="6913141" y="1714500"/>
            <a:ext cx="381000" cy="342900"/>
          </a:xfrm>
          <a:prstGeom prst="rect">
            <a:avLst/>
          </a:prstGeom>
          <a:noFill/>
          <a:ln>
            <a:noFill/>
          </a:ln>
        </p:spPr>
      </p:pic>
      <p:pic>
        <p:nvPicPr>
          <p:cNvPr id="502" name="Google Shape;502;p43"/>
          <p:cNvPicPr preferRelativeResize="0"/>
          <p:nvPr/>
        </p:nvPicPr>
        <p:blipFill>
          <a:blip r:embed="rId14">
            <a:alphaModFix/>
          </a:blip>
          <a:stretch>
            <a:fillRect/>
          </a:stretch>
        </p:blipFill>
        <p:spPr>
          <a:xfrm>
            <a:off x="6943869" y="3124200"/>
            <a:ext cx="343255" cy="343252"/>
          </a:xfrm>
          <a:prstGeom prst="rect">
            <a:avLst/>
          </a:prstGeom>
          <a:noFill/>
          <a:ln>
            <a:noFill/>
          </a:ln>
        </p:spPr>
      </p:pic>
      <p:pic>
        <p:nvPicPr>
          <p:cNvPr id="503" name="Google Shape;503;p43"/>
          <p:cNvPicPr preferRelativeResize="0"/>
          <p:nvPr/>
        </p:nvPicPr>
        <p:blipFill>
          <a:blip r:embed="rId15">
            <a:alphaModFix/>
          </a:blip>
          <a:stretch>
            <a:fillRect/>
          </a:stretch>
        </p:blipFill>
        <p:spPr>
          <a:xfrm>
            <a:off x="6925835" y="2417365"/>
            <a:ext cx="355600" cy="355600"/>
          </a:xfrm>
          <a:prstGeom prst="rect">
            <a:avLst/>
          </a:prstGeom>
          <a:noFill/>
          <a:ln>
            <a:noFill/>
          </a:ln>
        </p:spPr>
      </p:pic>
      <p:pic>
        <p:nvPicPr>
          <p:cNvPr id="504" name="Google Shape;504;p43"/>
          <p:cNvPicPr preferRelativeResize="0"/>
          <p:nvPr/>
        </p:nvPicPr>
        <p:blipFill>
          <a:blip r:embed="rId11">
            <a:alphaModFix/>
          </a:blip>
          <a:stretch>
            <a:fillRect/>
          </a:stretch>
        </p:blipFill>
        <p:spPr>
          <a:xfrm>
            <a:off x="6931322" y="3962400"/>
            <a:ext cx="368300" cy="330200"/>
          </a:xfrm>
          <a:prstGeom prst="rect">
            <a:avLst/>
          </a:prstGeom>
          <a:noFill/>
          <a:ln>
            <a:noFill/>
          </a:ln>
        </p:spPr>
      </p:pic>
      <p:pic>
        <p:nvPicPr>
          <p:cNvPr id="505" name="Google Shape;505;p43"/>
          <p:cNvPicPr preferRelativeResize="0"/>
          <p:nvPr/>
        </p:nvPicPr>
        <p:blipFill>
          <a:blip r:embed="rId12">
            <a:alphaModFix/>
          </a:blip>
          <a:stretch>
            <a:fillRect/>
          </a:stretch>
        </p:blipFill>
        <p:spPr>
          <a:xfrm>
            <a:off x="6946078" y="4680049"/>
            <a:ext cx="321900" cy="306572"/>
          </a:xfrm>
          <a:prstGeom prst="rect">
            <a:avLst/>
          </a:prstGeom>
          <a:noFill/>
          <a:ln>
            <a:noFill/>
          </a:ln>
        </p:spPr>
      </p:pic>
      <p:cxnSp>
        <p:nvCxnSpPr>
          <p:cNvPr id="506" name="Google Shape;506;p43"/>
          <p:cNvCxnSpPr/>
          <p:nvPr/>
        </p:nvCxnSpPr>
        <p:spPr>
          <a:xfrm>
            <a:off x="7115451" y="4343400"/>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6598272" y="3657600"/>
            <a:ext cx="1238400" cy="355600"/>
          </a:xfrm>
          <a:prstGeom prst="rect">
            <a:avLst/>
          </a:prstGeom>
          <a:noFill/>
          <a:ln>
            <a:noFill/>
          </a:ln>
        </p:spPr>
        <p:txBody>
          <a:bodyPr spcFirstLastPara="1" wrap="square" lIns="121900" tIns="121900" rIns="121900" bIns="121900" anchor="t" anchorCtr="0">
            <a:noAutofit/>
          </a:bodyPr>
          <a:lstStyle/>
          <a:p>
            <a:r>
              <a:rPr lang="en" sz="1067">
                <a:latin typeface="Comfortaa" panose="020B0604020202020204"/>
                <a:ea typeface="Roboto Mono"/>
                <a:cs typeface="Roboto Mono"/>
                <a:sym typeface="Roboto Mono"/>
              </a:rPr>
              <a:t>&lt;4 threads&gt;</a:t>
            </a:r>
            <a:endParaRPr sz="1067">
              <a:latin typeface="Comfortaa" panose="020B0604020202020204"/>
              <a:ea typeface="Roboto Mono"/>
              <a:cs typeface="Roboto Mono"/>
              <a:sym typeface="Roboto Mono"/>
            </a:endParaRPr>
          </a:p>
        </p:txBody>
      </p:sp>
      <p:sp>
        <p:nvSpPr>
          <p:cNvPr id="508" name="Google Shape;508;p43"/>
          <p:cNvSpPr txBox="1"/>
          <p:nvPr/>
        </p:nvSpPr>
        <p:spPr>
          <a:xfrm>
            <a:off x="7543800" y="2286000"/>
            <a:ext cx="1238400" cy="355600"/>
          </a:xfrm>
          <a:prstGeom prst="rect">
            <a:avLst/>
          </a:prstGeom>
          <a:noFill/>
          <a:ln>
            <a:noFill/>
          </a:ln>
        </p:spPr>
        <p:txBody>
          <a:bodyPr spcFirstLastPara="1" wrap="square" lIns="121900" tIns="121900" rIns="121900" bIns="121900" anchor="t" anchorCtr="0">
            <a:noAutofit/>
          </a:bodyPr>
          <a:lstStyle/>
          <a:p>
            <a:r>
              <a:rPr lang="en" sz="1067">
                <a:latin typeface="Comfortaa" panose="020B0604020202020204"/>
                <a:ea typeface="Roboto Mono"/>
                <a:cs typeface="Roboto Mono"/>
                <a:sym typeface="Roboto Mono"/>
              </a:rPr>
              <a:t>&lt;4 threads&gt;</a:t>
            </a:r>
            <a:endParaRPr sz="1067">
              <a:latin typeface="Comfortaa" panose="020B0604020202020204"/>
              <a:ea typeface="Roboto Mono"/>
              <a:cs typeface="Roboto Mono"/>
              <a:sym typeface="Roboto Mono"/>
            </a:endParaRPr>
          </a:p>
        </p:txBody>
      </p:sp>
      <p:sp>
        <p:nvSpPr>
          <p:cNvPr id="509" name="Google Shape;509;p43"/>
          <p:cNvSpPr txBox="1"/>
          <p:nvPr/>
        </p:nvSpPr>
        <p:spPr>
          <a:xfrm>
            <a:off x="6655684" y="1161468"/>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Comfortaa" panose="020B0604020202020204"/>
                <a:ea typeface="Roboto Mono"/>
                <a:cs typeface="Roboto Mono"/>
                <a:sym typeface="Roboto Mono"/>
              </a:rPr>
              <a:t>DOTS notation</a:t>
            </a:r>
            <a:endParaRPr sz="1333">
              <a:latin typeface="Comfortaa" panose="020B0604020202020204"/>
              <a:ea typeface="Roboto Mono"/>
              <a:cs typeface="Roboto Mono"/>
              <a:sym typeface="Roboto Mono"/>
            </a:endParaRPr>
          </a:p>
        </p:txBody>
      </p:sp>
      <p:cxnSp>
        <p:nvCxnSpPr>
          <p:cNvPr id="510" name="Google Shape;510;p43"/>
          <p:cNvCxnSpPr/>
          <p:nvPr/>
        </p:nvCxnSpPr>
        <p:spPr>
          <a:xfrm>
            <a:off x="7369697" y="2605101"/>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3"/>
          <p:cNvCxnSpPr/>
          <p:nvPr/>
        </p:nvCxnSpPr>
        <p:spPr>
          <a:xfrm>
            <a:off x="7115451" y="350520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7115451" y="281940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7115451" y="2103800"/>
            <a:ext cx="0" cy="258400"/>
          </a:xfrm>
          <a:prstGeom prst="straightConnector1">
            <a:avLst/>
          </a:prstGeom>
          <a:noFill/>
          <a:ln w="9525" cap="flat" cmpd="sng">
            <a:solidFill>
              <a:schemeClr val="dk2"/>
            </a:solidFill>
            <a:prstDash val="solid"/>
            <a:round/>
            <a:headEnd type="none" w="med" len="med"/>
            <a:tailEnd type="triangle" w="med" len="med"/>
          </a:ln>
        </p:spPr>
      </p:cxnSp>
      <p:sp>
        <p:nvSpPr>
          <p:cNvPr id="4" name="Google Shape;487;p42">
            <a:extLst>
              <a:ext uri="{FF2B5EF4-FFF2-40B4-BE49-F238E27FC236}">
                <a16:creationId xmlns:a16="http://schemas.microsoft.com/office/drawing/2014/main" id="{FA302C28-0C07-49AA-803B-2DF4BB480236}"/>
              </a:ext>
            </a:extLst>
          </p:cNvPr>
          <p:cNvSpPr txBox="1"/>
          <p:nvPr/>
        </p:nvSpPr>
        <p:spPr>
          <a:xfrm>
            <a:off x="6056247" y="686633"/>
            <a:ext cx="2998110" cy="491600"/>
          </a:xfrm>
          <a:prstGeom prst="rect">
            <a:avLst/>
          </a:prstGeom>
          <a:noFill/>
          <a:ln>
            <a:noFill/>
          </a:ln>
        </p:spPr>
        <p:txBody>
          <a:bodyPr spcFirstLastPara="1" wrap="square" lIns="121900" tIns="121900" rIns="121900" bIns="121900" anchor="t" anchorCtr="0">
            <a:noAutofit/>
          </a:bodyPr>
          <a:lstStyle/>
          <a:p>
            <a:r>
              <a:rPr lang="en" sz="2000" dirty="0">
                <a:latin typeface="Comfortaa" panose="020B0604020202020204"/>
              </a:rPr>
              <a:t>Explicit Design Process </a:t>
            </a:r>
          </a:p>
        </p:txBody>
      </p:sp>
      <p:sp>
        <p:nvSpPr>
          <p:cNvPr id="5" name="Title 2">
            <a:extLst>
              <a:ext uri="{FF2B5EF4-FFF2-40B4-BE49-F238E27FC236}">
                <a16:creationId xmlns:a16="http://schemas.microsoft.com/office/drawing/2014/main" id="{21AA94E3-7919-4FBC-A2CD-E358FFB1FA0D}"/>
              </a:ext>
            </a:extLst>
          </p:cNvPr>
          <p:cNvSpPr txBox="1">
            <a:spLocks/>
          </p:cNvSpPr>
          <p:nvPr/>
        </p:nvSpPr>
        <p:spPr>
          <a:xfrm>
            <a:off x="1728132" y="24615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Space Planning</a:t>
            </a:r>
          </a:p>
        </p:txBody>
      </p:sp>
      <p:pic>
        <p:nvPicPr>
          <p:cNvPr id="34" name="Google Shape;501;p43">
            <a:extLst>
              <a:ext uri="{FF2B5EF4-FFF2-40B4-BE49-F238E27FC236}">
                <a16:creationId xmlns:a16="http://schemas.microsoft.com/office/drawing/2014/main" id="{A0EFF1C8-DBB8-44AE-98FD-F8FE27AAA4B0}"/>
              </a:ext>
            </a:extLst>
          </p:cNvPr>
          <p:cNvPicPr preferRelativeResize="0"/>
          <p:nvPr/>
        </p:nvPicPr>
        <p:blipFill>
          <a:blip r:embed="rId13">
            <a:alphaModFix/>
          </a:blip>
          <a:stretch>
            <a:fillRect/>
          </a:stretch>
        </p:blipFill>
        <p:spPr>
          <a:xfrm>
            <a:off x="9546625" y="1283590"/>
            <a:ext cx="381000" cy="342900"/>
          </a:xfrm>
          <a:prstGeom prst="rect">
            <a:avLst/>
          </a:prstGeom>
          <a:noFill/>
          <a:ln>
            <a:noFill/>
          </a:ln>
        </p:spPr>
      </p:pic>
      <p:pic>
        <p:nvPicPr>
          <p:cNvPr id="35" name="Google Shape;504;p43">
            <a:extLst>
              <a:ext uri="{FF2B5EF4-FFF2-40B4-BE49-F238E27FC236}">
                <a16:creationId xmlns:a16="http://schemas.microsoft.com/office/drawing/2014/main" id="{D2D5ED16-E66C-4002-A5A1-738C3F8C4CD6}"/>
              </a:ext>
            </a:extLst>
          </p:cNvPr>
          <p:cNvPicPr preferRelativeResize="0"/>
          <p:nvPr/>
        </p:nvPicPr>
        <p:blipFill>
          <a:blip r:embed="rId11">
            <a:alphaModFix/>
          </a:blip>
          <a:stretch>
            <a:fillRect/>
          </a:stretch>
        </p:blipFill>
        <p:spPr>
          <a:xfrm>
            <a:off x="10378622" y="1277948"/>
            <a:ext cx="368300" cy="330200"/>
          </a:xfrm>
          <a:prstGeom prst="rect">
            <a:avLst/>
          </a:prstGeom>
          <a:noFill/>
          <a:ln>
            <a:noFill/>
          </a:ln>
        </p:spPr>
      </p:pic>
      <p:pic>
        <p:nvPicPr>
          <p:cNvPr id="36" name="Google Shape;505;p43">
            <a:extLst>
              <a:ext uri="{FF2B5EF4-FFF2-40B4-BE49-F238E27FC236}">
                <a16:creationId xmlns:a16="http://schemas.microsoft.com/office/drawing/2014/main" id="{147780AB-52B3-430D-868A-A5E4AF13C3AC}"/>
              </a:ext>
            </a:extLst>
          </p:cNvPr>
          <p:cNvPicPr preferRelativeResize="0"/>
          <p:nvPr/>
        </p:nvPicPr>
        <p:blipFill>
          <a:blip r:embed="rId12">
            <a:alphaModFix/>
          </a:blip>
          <a:stretch>
            <a:fillRect/>
          </a:stretch>
        </p:blipFill>
        <p:spPr>
          <a:xfrm>
            <a:off x="11279877" y="1289762"/>
            <a:ext cx="321900" cy="306572"/>
          </a:xfrm>
          <a:prstGeom prst="rect">
            <a:avLst/>
          </a:prstGeom>
          <a:noFill/>
          <a:ln>
            <a:noFill/>
          </a:ln>
        </p:spPr>
      </p:pic>
      <p:sp>
        <p:nvSpPr>
          <p:cNvPr id="38" name="Google Shape;509;p43">
            <a:extLst>
              <a:ext uri="{FF2B5EF4-FFF2-40B4-BE49-F238E27FC236}">
                <a16:creationId xmlns:a16="http://schemas.microsoft.com/office/drawing/2014/main" id="{873A6805-1FE1-4399-B420-7576BAE3D635}"/>
              </a:ext>
            </a:extLst>
          </p:cNvPr>
          <p:cNvSpPr txBox="1"/>
          <p:nvPr/>
        </p:nvSpPr>
        <p:spPr>
          <a:xfrm>
            <a:off x="9488857" y="665640"/>
            <a:ext cx="2322141"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latin typeface="Comfortaa" panose="020B0604020202020204"/>
                <a:ea typeface="Roboto Mono"/>
                <a:cs typeface="Roboto Mono"/>
                <a:sym typeface="Roboto Mono"/>
              </a:rPr>
              <a:t>DOTS notation</a:t>
            </a:r>
            <a:endParaRPr sz="2000" dirty="0">
              <a:latin typeface="Comfortaa" panose="020B0604020202020204"/>
              <a:ea typeface="Roboto Mono"/>
              <a:cs typeface="Roboto Mono"/>
              <a:sym typeface="Roboto Mono"/>
            </a:endParaRPr>
          </a:p>
        </p:txBody>
      </p:sp>
      <p:cxnSp>
        <p:nvCxnSpPr>
          <p:cNvPr id="39" name="Google Shape;522;p43">
            <a:extLst>
              <a:ext uri="{FF2B5EF4-FFF2-40B4-BE49-F238E27FC236}">
                <a16:creationId xmlns:a16="http://schemas.microsoft.com/office/drawing/2014/main" id="{9095C819-D09E-49F8-A132-B02F9257B10A}"/>
              </a:ext>
            </a:extLst>
          </p:cNvPr>
          <p:cNvCxnSpPr>
            <a:cxnSpLocks/>
          </p:cNvCxnSpPr>
          <p:nvPr/>
        </p:nvCxnSpPr>
        <p:spPr>
          <a:xfrm>
            <a:off x="10005051" y="1455040"/>
            <a:ext cx="255309" cy="0"/>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522;p43">
            <a:extLst>
              <a:ext uri="{FF2B5EF4-FFF2-40B4-BE49-F238E27FC236}">
                <a16:creationId xmlns:a16="http://schemas.microsoft.com/office/drawing/2014/main" id="{B6647525-0E1E-4CC1-AC7B-DCFE97A50B7B}"/>
              </a:ext>
            </a:extLst>
          </p:cNvPr>
          <p:cNvCxnSpPr>
            <a:cxnSpLocks/>
          </p:cNvCxnSpPr>
          <p:nvPr/>
        </p:nvCxnSpPr>
        <p:spPr>
          <a:xfrm>
            <a:off x="10899949" y="1455040"/>
            <a:ext cx="255309" cy="0"/>
          </a:xfrm>
          <a:prstGeom prst="straightConnector1">
            <a:avLst/>
          </a:prstGeom>
          <a:noFill/>
          <a:ln w="9525" cap="flat" cmpd="sng">
            <a:solidFill>
              <a:schemeClr val="dk2"/>
            </a:solidFill>
            <a:prstDash val="solid"/>
            <a:round/>
            <a:headEnd type="none" w="med" len="med"/>
            <a:tailEnd type="triangle" w="med" len="med"/>
          </a:ln>
        </p:spPr>
      </p:cxnSp>
      <p:pic>
        <p:nvPicPr>
          <p:cNvPr id="495" name="Google Shape;495;p43"/>
          <p:cNvPicPr preferRelativeResize="0"/>
          <p:nvPr/>
        </p:nvPicPr>
        <p:blipFill rotWithShape="1">
          <a:blip r:embed="rId16">
            <a:alphaModFix/>
          </a:blip>
          <a:srcRect b="5150"/>
          <a:stretch/>
        </p:blipFill>
        <p:spPr>
          <a:xfrm>
            <a:off x="1143002" y="3877133"/>
            <a:ext cx="3681636" cy="2278436"/>
          </a:xfrm>
          <a:prstGeom prst="rect">
            <a:avLst/>
          </a:prstGeom>
          <a:noFill/>
          <a:ln>
            <a:noFill/>
          </a:ln>
        </p:spPr>
      </p:pic>
      <p:sp>
        <p:nvSpPr>
          <p:cNvPr id="496" name="Google Shape;496;p43"/>
          <p:cNvSpPr txBox="1"/>
          <p:nvPr/>
        </p:nvSpPr>
        <p:spPr>
          <a:xfrm>
            <a:off x="591743" y="2648990"/>
            <a:ext cx="5406037" cy="913598"/>
          </a:xfrm>
          <a:prstGeom prst="rect">
            <a:avLst/>
          </a:prstGeom>
          <a:noFill/>
          <a:ln>
            <a:noFill/>
          </a:ln>
        </p:spPr>
        <p:txBody>
          <a:bodyPr spcFirstLastPara="1" wrap="square" lIns="121900" tIns="121900" rIns="121900" bIns="121900" anchor="t" anchorCtr="0">
            <a:noAutofit/>
          </a:bodyPr>
          <a:lstStyle/>
          <a:p>
            <a:r>
              <a:rPr lang="en" sz="1067" b="1" i="1" dirty="0">
                <a:latin typeface="Comfortaa" panose="020B0604020202020204"/>
                <a:ea typeface="Roboto Mono"/>
                <a:cs typeface="Roboto Mono"/>
                <a:sym typeface="Roboto Mono"/>
              </a:rPr>
              <a:t>List of requirements</a:t>
            </a:r>
            <a:r>
              <a:rPr lang="en" sz="1067" dirty="0">
                <a:latin typeface="Comfortaa" panose="020B0604020202020204"/>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dirty="0">
              <a:latin typeface="Comfortaa" panose="020B0604020202020204"/>
              <a:ea typeface="Roboto Mono"/>
              <a:cs typeface="Roboto Mono"/>
              <a:sym typeface="Roboto Mono"/>
            </a:endParaRPr>
          </a:p>
        </p:txBody>
      </p:sp>
      <p:cxnSp>
        <p:nvCxnSpPr>
          <p:cNvPr id="7" name="Straight Connector 6">
            <a:extLst>
              <a:ext uri="{FF2B5EF4-FFF2-40B4-BE49-F238E27FC236}">
                <a16:creationId xmlns:a16="http://schemas.microsoft.com/office/drawing/2014/main" id="{D698183D-9431-48C7-89BB-B47A56DE1522}"/>
              </a:ext>
            </a:extLst>
          </p:cNvPr>
          <p:cNvCxnSpPr/>
          <p:nvPr/>
        </p:nvCxnSpPr>
        <p:spPr>
          <a:xfrm>
            <a:off x="9304065" y="76200"/>
            <a:ext cx="0" cy="6629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02331EB1-C028-4976-8977-D954ECAAE95F}"/>
              </a:ext>
            </a:extLst>
          </p:cNvPr>
          <p:cNvGraphicFramePr>
            <a:graphicFrameLocks noGrp="1"/>
          </p:cNvGraphicFramePr>
          <p:nvPr>
            <p:extLst>
              <p:ext uri="{D42A27DB-BD31-4B8C-83A1-F6EECF244321}">
                <p14:modId xmlns:p14="http://schemas.microsoft.com/office/powerpoint/2010/main" val="731012544"/>
              </p:ext>
            </p:extLst>
          </p:nvPr>
        </p:nvGraphicFramePr>
        <p:xfrm>
          <a:off x="758994" y="887256"/>
          <a:ext cx="5484266" cy="1634397"/>
        </p:xfrm>
        <a:graphic>
          <a:graphicData uri="http://schemas.openxmlformats.org/drawingml/2006/table">
            <a:tbl>
              <a:tblPr firstRow="1" firstCol="1" bandRow="1">
                <a:tableStyleId>{5C22544A-7EE6-4342-B048-85BDC9FD1C3A}</a:tableStyleId>
              </a:tblPr>
              <a:tblGrid>
                <a:gridCol w="1755726">
                  <a:extLst>
                    <a:ext uri="{9D8B030D-6E8A-4147-A177-3AD203B41FA5}">
                      <a16:colId xmlns:a16="http://schemas.microsoft.com/office/drawing/2014/main" val="2434252616"/>
                    </a:ext>
                  </a:extLst>
                </a:gridCol>
                <a:gridCol w="2055012">
                  <a:extLst>
                    <a:ext uri="{9D8B030D-6E8A-4147-A177-3AD203B41FA5}">
                      <a16:colId xmlns:a16="http://schemas.microsoft.com/office/drawing/2014/main" val="1548369652"/>
                    </a:ext>
                  </a:extLst>
                </a:gridCol>
                <a:gridCol w="1673528">
                  <a:extLst>
                    <a:ext uri="{9D8B030D-6E8A-4147-A177-3AD203B41FA5}">
                      <a16:colId xmlns:a16="http://schemas.microsoft.com/office/drawing/2014/main" val="1603929533"/>
                    </a:ext>
                  </a:extLst>
                </a:gridCol>
              </a:tblGrid>
              <a:tr h="309086">
                <a:tc rowSpan="2">
                  <a:txBody>
                    <a:bodyPr/>
                    <a:lstStyle/>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 Original Scheme without color-coding</a:t>
                      </a:r>
                      <a:endParaRPr lang="en-US" sz="1200" b="0" dirty="0">
                        <a:solidFill>
                          <a:schemeClr val="tx1"/>
                        </a:solidFill>
                        <a:effectLst/>
                        <a:latin typeface="Comfortaa" panose="020B0604020202020204" charset="0"/>
                        <a:ea typeface="Times New Roman" panose="02020603050405020304" pitchFamily="18" charset="0"/>
                        <a:cs typeface="Comfortaa" panose="020B0604020202020204" charset="0"/>
                      </a:endParaRPr>
                    </a:p>
                  </a:txBody>
                  <a:tcPr marL="68580" marR="68580" marT="0" marB="0">
                    <a:noFill/>
                  </a:tcPr>
                </a:tc>
                <a:tc rowSpan="2">
                  <a:txBody>
                    <a:bodyPr/>
                    <a:lstStyle/>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Schema represented as zones of partial ordering</a:t>
                      </a:r>
                      <a:endParaRPr lang="en-US" sz="1200" b="0" dirty="0">
                        <a:solidFill>
                          <a:schemeClr val="tx1"/>
                        </a:solidFill>
                        <a:effectLst/>
                        <a:latin typeface="Comfortaa" panose="020B0604020202020204" charset="0"/>
                        <a:ea typeface="Times New Roman" panose="02020603050405020304" pitchFamily="18" charset="0"/>
                        <a:cs typeface="Comfortaa" panose="020B0604020202020204" charset="0"/>
                      </a:endParaRPr>
                    </a:p>
                  </a:txBody>
                  <a:tcPr marL="68580" marR="68580" marT="0" marB="0">
                    <a:noFill/>
                  </a:tcPr>
                </a:tc>
                <a:tc>
                  <a:txBody>
                    <a:bodyPr/>
                    <a:lstStyle/>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Zones:</a:t>
                      </a:r>
                      <a:endParaRPr lang="en-US" sz="1200" b="0" dirty="0">
                        <a:solidFill>
                          <a:schemeClr val="tx1"/>
                        </a:solidFill>
                        <a:effectLst/>
                        <a:latin typeface="Comfortaa" panose="020B0604020202020204" charset="0"/>
                        <a:ea typeface="Times New Roman" panose="02020603050405020304" pitchFamily="18" charset="0"/>
                        <a:cs typeface="Comfortaa" panose="020B0604020202020204" charset="0"/>
                      </a:endParaRPr>
                    </a:p>
                  </a:txBody>
                  <a:tcPr marL="68580" marR="68580" marT="0" marB="0">
                    <a:noFill/>
                  </a:tcPr>
                </a:tc>
                <a:extLst>
                  <a:ext uri="{0D108BD9-81ED-4DB2-BD59-A6C34878D82A}">
                    <a16:rowId xmlns:a16="http://schemas.microsoft.com/office/drawing/2014/main" val="2008839720"/>
                  </a:ext>
                </a:extLst>
              </a:tr>
              <a:tr h="132531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A: Peripheral</a:t>
                      </a:r>
                    </a:p>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B: Corner Zones</a:t>
                      </a:r>
                    </a:p>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C: Central Zones</a:t>
                      </a:r>
                    </a:p>
                    <a:p>
                      <a:pPr marL="0" marR="0" algn="l">
                        <a:spcBef>
                          <a:spcPts val="0"/>
                        </a:spcBef>
                        <a:spcAft>
                          <a:spcPts val="0"/>
                        </a:spcAft>
                      </a:pPr>
                      <a:r>
                        <a:rPr lang="en-US" sz="1200" b="0" dirty="0">
                          <a:solidFill>
                            <a:schemeClr val="tx1"/>
                          </a:solidFill>
                          <a:effectLst/>
                          <a:latin typeface="Comfortaa" panose="020B0604020202020204" charset="0"/>
                          <a:cs typeface="Comfortaa" panose="020B0604020202020204" charset="0"/>
                        </a:rPr>
                        <a:t>D: Core</a:t>
                      </a:r>
                      <a:endParaRPr lang="en-US" sz="1200" b="0" dirty="0">
                        <a:solidFill>
                          <a:schemeClr val="tx1"/>
                        </a:solidFill>
                        <a:effectLst/>
                        <a:latin typeface="Comfortaa" panose="020B0604020202020204" charset="0"/>
                        <a:ea typeface="Times New Roman" panose="02020603050405020304" pitchFamily="18" charset="0"/>
                        <a:cs typeface="Comfortaa" panose="020B0604020202020204" charset="0"/>
                      </a:endParaRPr>
                    </a:p>
                  </a:txBody>
                  <a:tcPr marL="68580" marR="68580" marT="0" marB="0">
                    <a:noFill/>
                  </a:tcPr>
                </a:tc>
                <a:extLst>
                  <a:ext uri="{0D108BD9-81ED-4DB2-BD59-A6C34878D82A}">
                    <a16:rowId xmlns:a16="http://schemas.microsoft.com/office/drawing/2014/main" val="937231204"/>
                  </a:ext>
                </a:extLst>
              </a:tr>
            </a:tbl>
          </a:graphicData>
        </a:graphic>
      </p:graphicFrame>
      <p:pic>
        <p:nvPicPr>
          <p:cNvPr id="1029" name="Picture 21">
            <a:extLst>
              <a:ext uri="{FF2B5EF4-FFF2-40B4-BE49-F238E27FC236}">
                <a16:creationId xmlns:a16="http://schemas.microsoft.com/office/drawing/2014/main" id="{993753BA-E96C-460E-B40D-7C928000EA2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9517" y="1455040"/>
            <a:ext cx="13144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9">
            <a:extLst>
              <a:ext uri="{FF2B5EF4-FFF2-40B4-BE49-F238E27FC236}">
                <a16:creationId xmlns:a16="http://schemas.microsoft.com/office/drawing/2014/main" id="{30D59F52-A4A3-4087-B227-EC0A4FCF931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52174" t="16170" r="15027" b="11504"/>
          <a:stretch>
            <a:fillRect/>
          </a:stretch>
        </p:blipFill>
        <p:spPr bwMode="auto">
          <a:xfrm>
            <a:off x="2590800" y="1291766"/>
            <a:ext cx="1869757" cy="1164016"/>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34.gif">
            <a:extLst>
              <a:ext uri="{FF2B5EF4-FFF2-40B4-BE49-F238E27FC236}">
                <a16:creationId xmlns:a16="http://schemas.microsoft.com/office/drawing/2014/main" id="{F6086D4E-42C9-444E-89EB-84C199ED7A5E}"/>
              </a:ext>
            </a:extLst>
          </p:cNvPr>
          <p:cNvPicPr/>
          <p:nvPr/>
        </p:nvPicPr>
        <p:blipFill rotWithShape="1">
          <a:blip r:embed="rId19" cstate="hqprint">
            <a:extLst>
              <a:ext uri="{28A0092B-C50C-407E-A947-70E740481C1C}">
                <a14:useLocalDpi xmlns:a14="http://schemas.microsoft.com/office/drawing/2010/main"/>
              </a:ext>
            </a:extLst>
          </a:blip>
          <a:srcRect l="2295" t="4166" r="4807"/>
          <a:stretch/>
        </p:blipFill>
        <p:spPr bwMode="auto">
          <a:xfrm>
            <a:off x="5931693" y="5822818"/>
            <a:ext cx="1021851" cy="729335"/>
          </a:xfrm>
          <a:prstGeom prst="rect">
            <a:avLst/>
          </a:prstGeom>
          <a:ln>
            <a:noFill/>
          </a:ln>
          <a:extLst>
            <a:ext uri="{53640926-AAD7-44D8-BBD7-CCE9431645EC}">
              <a14:shadowObscured xmlns:a14="http://schemas.microsoft.com/office/drawing/2010/main"/>
            </a:ext>
          </a:extLst>
        </p:spPr>
      </p:pic>
      <p:pic>
        <p:nvPicPr>
          <p:cNvPr id="50" name="image334.gif">
            <a:extLst>
              <a:ext uri="{FF2B5EF4-FFF2-40B4-BE49-F238E27FC236}">
                <a16:creationId xmlns:a16="http://schemas.microsoft.com/office/drawing/2014/main" id="{FC2016E4-B4E9-4FBD-BBD5-40FE1A2B72B2}"/>
              </a:ext>
            </a:extLst>
          </p:cNvPr>
          <p:cNvPicPr/>
          <p:nvPr/>
        </p:nvPicPr>
        <p:blipFill rotWithShape="1">
          <a:blip r:embed="rId20" cstate="hqprint">
            <a:extLst>
              <a:ext uri="{28A0092B-C50C-407E-A947-70E740481C1C}">
                <a14:useLocalDpi xmlns:a14="http://schemas.microsoft.com/office/drawing/2010/main"/>
              </a:ext>
            </a:extLst>
          </a:blip>
          <a:srcRect l="1362" r="-1"/>
          <a:stretch/>
        </p:blipFill>
        <p:spPr bwMode="auto">
          <a:xfrm>
            <a:off x="7095593" y="5810695"/>
            <a:ext cx="724642" cy="741458"/>
          </a:xfrm>
          <a:prstGeom prst="rect">
            <a:avLst/>
          </a:prstGeom>
          <a:ln>
            <a:noFill/>
          </a:ln>
          <a:extLst>
            <a:ext uri="{53640926-AAD7-44D8-BBD7-CCE9431645EC}">
              <a14:shadowObscured xmlns:a14="http://schemas.microsoft.com/office/drawing/2010/main"/>
            </a:ext>
          </a:extLst>
        </p:spPr>
      </p:pic>
      <p:pic>
        <p:nvPicPr>
          <p:cNvPr id="51" name="image310.gif">
            <a:extLst>
              <a:ext uri="{FF2B5EF4-FFF2-40B4-BE49-F238E27FC236}">
                <a16:creationId xmlns:a16="http://schemas.microsoft.com/office/drawing/2014/main" id="{9D0855B3-C332-454C-8AB1-E9484BA63113}"/>
              </a:ext>
            </a:extLst>
          </p:cNvPr>
          <p:cNvPicPr/>
          <p:nvPr/>
        </p:nvPicPr>
        <p:blipFill rotWithShape="1">
          <a:blip r:embed="rId21" cstate="hqprint">
            <a:extLst>
              <a:ext uri="{28A0092B-C50C-407E-A947-70E740481C1C}">
                <a14:useLocalDpi xmlns:a14="http://schemas.microsoft.com/office/drawing/2010/main"/>
              </a:ext>
            </a:extLst>
          </a:blip>
          <a:srcRect t="2944" b="8572"/>
          <a:stretch/>
        </p:blipFill>
        <p:spPr bwMode="auto">
          <a:xfrm>
            <a:off x="7878099" y="5807913"/>
            <a:ext cx="1212690" cy="69531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1623680" y="1442439"/>
            <a:ext cx="2407667" cy="1689600"/>
          </a:xfrm>
          <a:prstGeom prst="rect">
            <a:avLst/>
          </a:prstGeom>
          <a:noFill/>
          <a:ln>
            <a:noFill/>
          </a:ln>
        </p:spPr>
      </p:pic>
      <p:graphicFrame>
        <p:nvGraphicFramePr>
          <p:cNvPr id="549" name="Google Shape;549;p45"/>
          <p:cNvGraphicFramePr/>
          <p:nvPr>
            <p:extLst>
              <p:ext uri="{D42A27DB-BD31-4B8C-83A1-F6EECF244321}">
                <p14:modId xmlns:p14="http://schemas.microsoft.com/office/powerpoint/2010/main" val="266532506"/>
              </p:ext>
            </p:extLst>
          </p:nvPr>
        </p:nvGraphicFramePr>
        <p:xfrm>
          <a:off x="3818614" y="1004291"/>
          <a:ext cx="8163782" cy="2322102"/>
        </p:xfrm>
        <a:graphic>
          <a:graphicData uri="http://schemas.openxmlformats.org/drawingml/2006/table">
            <a:tbl>
              <a:tblPr>
                <a:noFill/>
              </a:tblPr>
              <a:tblGrid>
                <a:gridCol w="1214122">
                  <a:extLst>
                    <a:ext uri="{9D8B030D-6E8A-4147-A177-3AD203B41FA5}">
                      <a16:colId xmlns:a16="http://schemas.microsoft.com/office/drawing/2014/main" val="20000"/>
                    </a:ext>
                  </a:extLst>
                </a:gridCol>
                <a:gridCol w="646110">
                  <a:extLst>
                    <a:ext uri="{9D8B030D-6E8A-4147-A177-3AD203B41FA5}">
                      <a16:colId xmlns:a16="http://schemas.microsoft.com/office/drawing/2014/main" val="20001"/>
                    </a:ext>
                  </a:extLst>
                </a:gridCol>
                <a:gridCol w="818037">
                  <a:extLst>
                    <a:ext uri="{9D8B030D-6E8A-4147-A177-3AD203B41FA5}">
                      <a16:colId xmlns:a16="http://schemas.microsoft.com/office/drawing/2014/main" val="20002"/>
                    </a:ext>
                  </a:extLst>
                </a:gridCol>
                <a:gridCol w="1201718">
                  <a:extLst>
                    <a:ext uri="{9D8B030D-6E8A-4147-A177-3AD203B41FA5}">
                      <a16:colId xmlns:a16="http://schemas.microsoft.com/office/drawing/2014/main" val="20003"/>
                    </a:ext>
                  </a:extLst>
                </a:gridCol>
                <a:gridCol w="678470">
                  <a:extLst>
                    <a:ext uri="{9D8B030D-6E8A-4147-A177-3AD203B41FA5}">
                      <a16:colId xmlns:a16="http://schemas.microsoft.com/office/drawing/2014/main" val="20004"/>
                    </a:ext>
                  </a:extLst>
                </a:gridCol>
                <a:gridCol w="923809">
                  <a:extLst>
                    <a:ext uri="{9D8B030D-6E8A-4147-A177-3AD203B41FA5}">
                      <a16:colId xmlns:a16="http://schemas.microsoft.com/office/drawing/2014/main" val="20005"/>
                    </a:ext>
                  </a:extLst>
                </a:gridCol>
                <a:gridCol w="678470">
                  <a:extLst>
                    <a:ext uri="{9D8B030D-6E8A-4147-A177-3AD203B41FA5}">
                      <a16:colId xmlns:a16="http://schemas.microsoft.com/office/drawing/2014/main" val="20006"/>
                    </a:ext>
                  </a:extLst>
                </a:gridCol>
                <a:gridCol w="678470">
                  <a:extLst>
                    <a:ext uri="{9D8B030D-6E8A-4147-A177-3AD203B41FA5}">
                      <a16:colId xmlns:a16="http://schemas.microsoft.com/office/drawing/2014/main" val="20007"/>
                    </a:ext>
                  </a:extLst>
                </a:gridCol>
                <a:gridCol w="678214">
                  <a:extLst>
                    <a:ext uri="{9D8B030D-6E8A-4147-A177-3AD203B41FA5}">
                      <a16:colId xmlns:a16="http://schemas.microsoft.com/office/drawing/2014/main" val="20008"/>
                    </a:ext>
                  </a:extLst>
                </a:gridCol>
                <a:gridCol w="646362">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1400">
                          <a:latin typeface="Comfortaa" panose="020B0604020202020204" charset="0"/>
                        </a:rPr>
                        <a:t>Building Details, proximity / distance matrix</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1400">
                          <a:latin typeface="Comfortaa" panose="020B0604020202020204" charset="0"/>
                        </a:rPr>
                        <a:t>Name &amp; Identification</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1400">
                          <a:latin typeface="Comfortaa" panose="020B0604020202020204" charset="0"/>
                        </a:rPr>
                        <a:t>Geometric Constraints</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1400">
                          <a:latin typeface="Comfortaa" panose="020B0604020202020204" charset="0"/>
                        </a:rPr>
                        <a:t>Distance Constraints</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1400">
                          <a:latin typeface="Comfortaa" panose="020B0604020202020204" charset="0"/>
                        </a:rPr>
                        <a:t>Name</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Key</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Number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Footprint Area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Fsr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Ratio</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Color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0.75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3</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0.75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name_D</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d</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dirty="0">
                          <a:latin typeface="Comfortaa" panose="020B0604020202020204" charset="0"/>
                        </a:rPr>
                        <a:t>2</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0.35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dirty="0">
                          <a:latin typeface="Comfortaa" panose="020B0604020202020204" charset="0"/>
                        </a:rPr>
                        <a:t>1.25</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1400" dirty="0">
                          <a:latin typeface="Comfortaa" panose="020B0604020202020204" charset="0"/>
                        </a:rPr>
                        <a:t>The distance matrix performs is similar to the adjacency matrix, unspecified values are assumed as 0</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extLst>
              <p:ext uri="{D42A27DB-BD31-4B8C-83A1-F6EECF244321}">
                <p14:modId xmlns:p14="http://schemas.microsoft.com/office/powerpoint/2010/main" val="1491846800"/>
              </p:ext>
            </p:extLst>
          </p:nvPr>
        </p:nvGraphicFramePr>
        <p:xfrm>
          <a:off x="3837664" y="3863516"/>
          <a:ext cx="8153401" cy="1915669"/>
        </p:xfrm>
        <a:graphic>
          <a:graphicData uri="http://schemas.openxmlformats.org/drawingml/2006/table">
            <a:tbl>
              <a:tblPr>
                <a:noFill/>
              </a:tblPr>
              <a:tblGrid>
                <a:gridCol w="939672">
                  <a:extLst>
                    <a:ext uri="{9D8B030D-6E8A-4147-A177-3AD203B41FA5}">
                      <a16:colId xmlns:a16="http://schemas.microsoft.com/office/drawing/2014/main" val="20000"/>
                    </a:ext>
                  </a:extLst>
                </a:gridCol>
                <a:gridCol w="760487">
                  <a:extLst>
                    <a:ext uri="{9D8B030D-6E8A-4147-A177-3AD203B41FA5}">
                      <a16:colId xmlns:a16="http://schemas.microsoft.com/office/drawing/2014/main" val="20001"/>
                    </a:ext>
                  </a:extLst>
                </a:gridCol>
                <a:gridCol w="1118857">
                  <a:extLst>
                    <a:ext uri="{9D8B030D-6E8A-4147-A177-3AD203B41FA5}">
                      <a16:colId xmlns:a16="http://schemas.microsoft.com/office/drawing/2014/main" val="20002"/>
                    </a:ext>
                  </a:extLst>
                </a:gridCol>
                <a:gridCol w="939672">
                  <a:extLst>
                    <a:ext uri="{9D8B030D-6E8A-4147-A177-3AD203B41FA5}">
                      <a16:colId xmlns:a16="http://schemas.microsoft.com/office/drawing/2014/main" val="20003"/>
                    </a:ext>
                  </a:extLst>
                </a:gridCol>
                <a:gridCol w="939672">
                  <a:extLst>
                    <a:ext uri="{9D8B030D-6E8A-4147-A177-3AD203B41FA5}">
                      <a16:colId xmlns:a16="http://schemas.microsoft.com/office/drawing/2014/main" val="20004"/>
                    </a:ext>
                  </a:extLst>
                </a:gridCol>
                <a:gridCol w="939672">
                  <a:extLst>
                    <a:ext uri="{9D8B030D-6E8A-4147-A177-3AD203B41FA5}">
                      <a16:colId xmlns:a16="http://schemas.microsoft.com/office/drawing/2014/main" val="20005"/>
                    </a:ext>
                  </a:extLst>
                </a:gridCol>
                <a:gridCol w="939672">
                  <a:extLst>
                    <a:ext uri="{9D8B030D-6E8A-4147-A177-3AD203B41FA5}">
                      <a16:colId xmlns:a16="http://schemas.microsoft.com/office/drawing/2014/main" val="20006"/>
                    </a:ext>
                  </a:extLst>
                </a:gridCol>
                <a:gridCol w="939672">
                  <a:extLst>
                    <a:ext uri="{9D8B030D-6E8A-4147-A177-3AD203B41FA5}">
                      <a16:colId xmlns:a16="http://schemas.microsoft.com/office/drawing/2014/main" val="20007"/>
                    </a:ext>
                  </a:extLst>
                </a:gridCol>
                <a:gridCol w="636025">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1400">
                          <a:latin typeface="Comfortaa" panose="020B0604020202020204" charset="0"/>
                        </a:rPr>
                        <a:t>Activity Details</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1400">
                          <a:latin typeface="Comfortaa" panose="020B0604020202020204" charset="0"/>
                        </a:rPr>
                        <a:t>Identifier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1400">
                          <a:latin typeface="Comfortaa" panose="020B0604020202020204" charset="0"/>
                        </a:rPr>
                        <a:t>Location Constraints</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1400" dirty="0">
                          <a:latin typeface="Comfortaa" panose="020B0604020202020204" charset="0"/>
                        </a:rPr>
                        <a:t>Building Identifier</a:t>
                      </a:r>
                      <a:endParaRPr sz="1400" dirty="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Key</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Percentage</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Height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Color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name_P</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20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50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d</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name_Q</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q</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70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10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200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1400" dirty="0">
                          <a:latin typeface="Comfortaa" panose="020B0604020202020204" charset="0"/>
                        </a:rPr>
                        <a:t>Since the activity is allocated after placing the buildings, the parents are used to identify the building.</a:t>
                      </a:r>
                      <a:endParaRPr sz="1400" dirty="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184044" y="1123351"/>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latin typeface="Roboto Mono"/>
                <a:ea typeface="Roboto Mono"/>
                <a:cs typeface="Roboto Mono"/>
                <a:sym typeface="Roboto Mono"/>
              </a:rPr>
              <a:t>DOTS notation</a:t>
            </a:r>
            <a:endParaRPr sz="1333" dirty="0">
              <a:latin typeface="Roboto Mono"/>
              <a:ea typeface="Roboto Mono"/>
              <a:cs typeface="Roboto Mono"/>
              <a:sym typeface="Roboto Mono"/>
            </a:endParaRPr>
          </a:p>
        </p:txBody>
      </p:sp>
      <p:grpSp>
        <p:nvGrpSpPr>
          <p:cNvPr id="552" name="Google Shape;552;p45"/>
          <p:cNvGrpSpPr/>
          <p:nvPr/>
        </p:nvGrpSpPr>
        <p:grpSpPr>
          <a:xfrm>
            <a:off x="330632" y="1680306"/>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106698" y="3863516"/>
            <a:ext cx="1621434" cy="1835927"/>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1807305" y="3881375"/>
            <a:ext cx="1951186" cy="1920233"/>
          </a:xfrm>
          <a:prstGeom prst="rect">
            <a:avLst/>
          </a:prstGeom>
          <a:noFill/>
          <a:ln>
            <a:noFill/>
          </a:ln>
        </p:spPr>
      </p:pic>
      <p:sp>
        <p:nvSpPr>
          <p:cNvPr id="2" name="Title 2">
            <a:extLst>
              <a:ext uri="{FF2B5EF4-FFF2-40B4-BE49-F238E27FC236}">
                <a16:creationId xmlns:a16="http://schemas.microsoft.com/office/drawing/2014/main" id="{5FE5F2F5-07F3-4A86-9936-67D16DE56813}"/>
              </a:ext>
            </a:extLst>
          </p:cNvPr>
          <p:cNvSpPr txBox="1">
            <a:spLocks/>
          </p:cNvSpPr>
          <p:nvPr/>
        </p:nvSpPr>
        <p:spPr>
          <a:xfrm>
            <a:off x="1371600" y="247911"/>
            <a:ext cx="970186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2400" b="0" dirty="0">
                <a:solidFill>
                  <a:schemeClr val="tx1"/>
                </a:solidFill>
                <a:latin typeface="Comfortaa" panose="020B0604020202020204" charset="0"/>
                <a:cs typeface="Comfortaa" panose="020B0604020202020204" charset="0"/>
              </a:rPr>
              <a:t>Additional Capabilities: </a:t>
            </a:r>
            <a:r>
              <a:rPr lang="en-US" sz="3600" b="0" dirty="0">
                <a:solidFill>
                  <a:schemeClr val="tx1"/>
                </a:solidFill>
                <a:latin typeface="Comfortaa" panose="020B0604020202020204" charset="0"/>
                <a:cs typeface="Comfortaa" panose="020B0604020202020204" charset="0"/>
              </a:rPr>
              <a:t> Site Feasibility Study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1730169462"/>
              </p:ext>
            </p:extLst>
          </p:nvPr>
        </p:nvGraphicFramePr>
        <p:xfrm>
          <a:off x="2095500" y="842962"/>
          <a:ext cx="7949648" cy="5538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1775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3"/>
          <p:cNvSpPr txBox="1"/>
          <p:nvPr/>
        </p:nvSpPr>
        <p:spPr>
          <a:xfrm>
            <a:off x="8928329" y="851597"/>
            <a:ext cx="3013710"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8949691" y="1182909"/>
            <a:ext cx="3013709"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3"/>
              </a:rPr>
              <a:t>https://dots-web.herokuapp.com/</a:t>
            </a:r>
            <a:endParaRPr sz="2400" dirty="0"/>
          </a:p>
        </p:txBody>
      </p:sp>
      <p:grpSp>
        <p:nvGrpSpPr>
          <p:cNvPr id="804" name="Google Shape;804;p53"/>
          <p:cNvGrpSpPr/>
          <p:nvPr/>
        </p:nvGrpSpPr>
        <p:grpSpPr>
          <a:xfrm>
            <a:off x="4540406" y="1622640"/>
            <a:ext cx="6375244" cy="4564762"/>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4">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4770807" y="5716830"/>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5"/>
              </a:rPr>
              <a:t>https://github.com/nirvik00/DOTS</a:t>
            </a:r>
            <a:endParaRPr sz="2400" dirty="0"/>
          </a:p>
        </p:txBody>
      </p:sp>
      <p:sp>
        <p:nvSpPr>
          <p:cNvPr id="816" name="Google Shape;816;p53"/>
          <p:cNvSpPr txBox="1"/>
          <p:nvPr/>
        </p:nvSpPr>
        <p:spPr>
          <a:xfrm>
            <a:off x="8791130" y="5350058"/>
            <a:ext cx="2236372"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8190351" y="5678117"/>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https://github.com/nirvik00/DotsDynamoDll</a:t>
            </a:r>
            <a:endParaRPr sz="2400" dirty="0"/>
          </a:p>
        </p:txBody>
      </p:sp>
      <p:sp>
        <p:nvSpPr>
          <p:cNvPr id="818" name="Google Shape;818;p53"/>
          <p:cNvSpPr txBox="1"/>
          <p:nvPr/>
        </p:nvSpPr>
        <p:spPr>
          <a:xfrm>
            <a:off x="4840118" y="5299076"/>
            <a:ext cx="242529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819" name="Google Shape;819;p53"/>
          <p:cNvSpPr txBox="1"/>
          <p:nvPr/>
        </p:nvSpPr>
        <p:spPr>
          <a:xfrm>
            <a:off x="482284" y="973334"/>
            <a:ext cx="5713200" cy="369200"/>
          </a:xfrm>
          <a:prstGeom prst="rect">
            <a:avLst/>
          </a:prstGeom>
          <a:noFill/>
          <a:ln>
            <a:noFill/>
          </a:ln>
        </p:spPr>
        <p:txBody>
          <a:bodyPr spcFirstLastPara="1" wrap="square" lIns="91433" tIns="45700" rIns="91433" bIns="45700" anchor="t" anchorCtr="0">
            <a:noAutofit/>
          </a:bodyPr>
          <a:lstStyle/>
          <a:p>
            <a:pPr>
              <a:lnSpc>
                <a:spcPct val="115000"/>
              </a:lnSpc>
            </a:pPr>
            <a:r>
              <a:rPr lang="en" dirty="0">
                <a:latin typeface="Comfortaa" panose="020B0604020202020204" charset="0"/>
                <a:ea typeface="Roboto Mono"/>
                <a:cs typeface="Comfortaa" panose="020B0604020202020204" charset="0"/>
                <a:sym typeface="Roboto Mono"/>
              </a:rPr>
              <a:t>Interoperability: Rhino - cloud (web app) - Dynamo</a:t>
            </a:r>
            <a:endParaRPr dirty="0">
              <a:latin typeface="Comfortaa" panose="020B0604020202020204" charset="0"/>
              <a:ea typeface="Roboto Mono"/>
              <a:cs typeface="Comfortaa" panose="020B0604020202020204" charset="0"/>
              <a:sym typeface="Roboto Mono"/>
            </a:endParaRPr>
          </a:p>
        </p:txBody>
      </p:sp>
      <p:sp>
        <p:nvSpPr>
          <p:cNvPr id="21" name="Rectangle 20">
            <a:extLst>
              <a:ext uri="{FF2B5EF4-FFF2-40B4-BE49-F238E27FC236}">
                <a16:creationId xmlns:a16="http://schemas.microsoft.com/office/drawing/2014/main" id="{B972C118-A8A5-4B07-9FF0-E742C4483C40}"/>
              </a:ext>
            </a:extLst>
          </p:cNvPr>
          <p:cNvSpPr/>
          <p:nvPr/>
        </p:nvSpPr>
        <p:spPr>
          <a:xfrm>
            <a:off x="537823" y="1469246"/>
            <a:ext cx="1993109" cy="307777"/>
          </a:xfrm>
          <a:prstGeom prst="rect">
            <a:avLst/>
          </a:prstGeom>
        </p:spPr>
        <p:txBody>
          <a:bodyPr wrap="square">
            <a:spAutoFit/>
          </a:bodyPr>
          <a:lstStyle/>
          <a:p>
            <a:r>
              <a:rPr lang="en-US" sz="1400" dirty="0">
                <a:latin typeface="Comfortaa" panose="020B0604020202020204" charset="0"/>
                <a:cs typeface="Comfortaa" panose="020B0604020202020204" charset="0"/>
              </a:rPr>
              <a:t>Process Pipeline </a:t>
            </a:r>
          </a:p>
        </p:txBody>
      </p:sp>
      <p:grpSp>
        <p:nvGrpSpPr>
          <p:cNvPr id="22" name="Group 21">
            <a:extLst>
              <a:ext uri="{FF2B5EF4-FFF2-40B4-BE49-F238E27FC236}">
                <a16:creationId xmlns:a16="http://schemas.microsoft.com/office/drawing/2014/main" id="{32DC2E21-6414-4BA6-8D4D-3C926B222C6C}"/>
              </a:ext>
            </a:extLst>
          </p:cNvPr>
          <p:cNvGrpSpPr/>
          <p:nvPr/>
        </p:nvGrpSpPr>
        <p:grpSpPr>
          <a:xfrm>
            <a:off x="560640" y="1725509"/>
            <a:ext cx="3620112" cy="4533677"/>
            <a:chOff x="1816035" y="672558"/>
            <a:chExt cx="4543158" cy="5689662"/>
          </a:xfrm>
        </p:grpSpPr>
        <p:sp>
          <p:nvSpPr>
            <p:cNvPr id="23" name="Rectangle 22">
              <a:extLst>
                <a:ext uri="{FF2B5EF4-FFF2-40B4-BE49-F238E27FC236}">
                  <a16:creationId xmlns:a16="http://schemas.microsoft.com/office/drawing/2014/main" id="{541BAD25-D71B-4AA3-A7BE-886FDADDFFAB}"/>
                </a:ext>
              </a:extLst>
            </p:cNvPr>
            <p:cNvSpPr/>
            <p:nvPr/>
          </p:nvSpPr>
          <p:spPr>
            <a:xfrm>
              <a:off x="4684696" y="5992888"/>
              <a:ext cx="16744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User’s Software</a:t>
              </a:r>
            </a:p>
          </p:txBody>
        </p:sp>
        <p:pic>
          <p:nvPicPr>
            <p:cNvPr id="24" name="Graphic 23" descr="Users">
              <a:extLst>
                <a:ext uri="{FF2B5EF4-FFF2-40B4-BE49-F238E27FC236}">
                  <a16:creationId xmlns:a16="http://schemas.microsoft.com/office/drawing/2014/main" id="{D370DBA6-556F-4E8D-B609-638F6373C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1507" y="5014378"/>
              <a:ext cx="914400" cy="914400"/>
            </a:xfrm>
            <a:prstGeom prst="rect">
              <a:avLst/>
            </a:prstGeom>
          </p:spPr>
        </p:pic>
        <p:cxnSp>
          <p:nvCxnSpPr>
            <p:cNvPr id="25" name="Straight Arrow Connector 24">
              <a:extLst>
                <a:ext uri="{FF2B5EF4-FFF2-40B4-BE49-F238E27FC236}">
                  <a16:creationId xmlns:a16="http://schemas.microsoft.com/office/drawing/2014/main" id="{BB3042A5-A79C-4322-8A42-95BCAD6DA5D8}"/>
                </a:ext>
              </a:extLst>
            </p:cNvPr>
            <p:cNvCxnSpPr>
              <a:cxnSpLocks/>
            </p:cNvCxnSpPr>
            <p:nvPr/>
          </p:nvCxnSpPr>
          <p:spPr>
            <a:xfrm>
              <a:off x="4357063" y="5523849"/>
              <a:ext cx="51600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A8BE5D5-DB1F-4851-A49F-1ED0F7F01AF8}"/>
                </a:ext>
              </a:extLst>
            </p:cNvPr>
            <p:cNvGrpSpPr/>
            <p:nvPr/>
          </p:nvGrpSpPr>
          <p:grpSpPr>
            <a:xfrm>
              <a:off x="1816035" y="672558"/>
              <a:ext cx="2334804" cy="5490148"/>
              <a:chOff x="1816035" y="672558"/>
              <a:chExt cx="2429308" cy="5712367"/>
            </a:xfrm>
          </p:grpSpPr>
          <p:pic>
            <p:nvPicPr>
              <p:cNvPr id="28" name="Graphic 27" descr="Database">
                <a:extLst>
                  <a:ext uri="{FF2B5EF4-FFF2-40B4-BE49-F238E27FC236}">
                    <a16:creationId xmlns:a16="http://schemas.microsoft.com/office/drawing/2014/main" id="{ECD5E5D6-E73B-45FC-8135-2A1D24B0B0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8928" y="4157149"/>
                <a:ext cx="751182" cy="751182"/>
              </a:xfrm>
              <a:prstGeom prst="rect">
                <a:avLst/>
              </a:prstGeom>
            </p:spPr>
          </p:pic>
          <p:pic>
            <p:nvPicPr>
              <p:cNvPr id="29" name="Graphic 28" descr="Gears">
                <a:extLst>
                  <a:ext uri="{FF2B5EF4-FFF2-40B4-BE49-F238E27FC236}">
                    <a16:creationId xmlns:a16="http://schemas.microsoft.com/office/drawing/2014/main" id="{E2323C5B-A5D2-4CE8-A4EE-6B796F195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58768" y="2936377"/>
                <a:ext cx="845422" cy="845422"/>
              </a:xfrm>
              <a:prstGeom prst="rect">
                <a:avLst/>
              </a:prstGeom>
            </p:spPr>
          </p:pic>
          <p:pic>
            <p:nvPicPr>
              <p:cNvPr id="30" name="Graphic 29" descr="Syncing cloud">
                <a:extLst>
                  <a:ext uri="{FF2B5EF4-FFF2-40B4-BE49-F238E27FC236}">
                    <a16:creationId xmlns:a16="http://schemas.microsoft.com/office/drawing/2014/main" id="{D08591EE-D082-48AD-96A5-600D12E1A7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035" y="672558"/>
                <a:ext cx="914400" cy="914400"/>
              </a:xfrm>
              <a:prstGeom prst="rect">
                <a:avLst/>
              </a:prstGeom>
            </p:spPr>
          </p:pic>
          <p:pic>
            <p:nvPicPr>
              <p:cNvPr id="31" name="Graphic 30" descr="Computer">
                <a:extLst>
                  <a:ext uri="{FF2B5EF4-FFF2-40B4-BE49-F238E27FC236}">
                    <a16:creationId xmlns:a16="http://schemas.microsoft.com/office/drawing/2014/main" id="{35BFDCBD-B9E4-4E73-895B-A5454A3BFC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5023" y="5248019"/>
                <a:ext cx="914400" cy="914400"/>
              </a:xfrm>
              <a:prstGeom prst="rect">
                <a:avLst/>
              </a:prstGeom>
            </p:spPr>
          </p:pic>
          <p:pic>
            <p:nvPicPr>
              <p:cNvPr id="32" name="Graphic 31" descr="Users">
                <a:extLst>
                  <a:ext uri="{FF2B5EF4-FFF2-40B4-BE49-F238E27FC236}">
                    <a16:creationId xmlns:a16="http://schemas.microsoft.com/office/drawing/2014/main" id="{835BF512-BB76-4EC2-A2D5-5112481BBD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0943" y="724820"/>
                <a:ext cx="914400" cy="914400"/>
              </a:xfrm>
              <a:prstGeom prst="rect">
                <a:avLst/>
              </a:prstGeom>
            </p:spPr>
          </p:pic>
          <p:cxnSp>
            <p:nvCxnSpPr>
              <p:cNvPr id="33" name="Straight Arrow Connector 32">
                <a:extLst>
                  <a:ext uri="{FF2B5EF4-FFF2-40B4-BE49-F238E27FC236}">
                    <a16:creationId xmlns:a16="http://schemas.microsoft.com/office/drawing/2014/main" id="{C37FDCD9-846F-43A7-ABE6-0D0DB9E75D66}"/>
                  </a:ext>
                </a:extLst>
              </p:cNvPr>
              <p:cNvCxnSpPr>
                <a:cxnSpLocks/>
              </p:cNvCxnSpPr>
              <p:nvPr/>
            </p:nvCxnSpPr>
            <p:spPr>
              <a:xfrm>
                <a:off x="2283556" y="1534789"/>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22D0EC-BE46-4CF8-94FD-DE68079D7575}"/>
                  </a:ext>
                </a:extLst>
              </p:cNvPr>
              <p:cNvCxnSpPr>
                <a:cxnSpLocks/>
              </p:cNvCxnSpPr>
              <p:nvPr/>
            </p:nvCxnSpPr>
            <p:spPr>
              <a:xfrm flipH="1">
                <a:off x="2811826" y="4484289"/>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ownload from cloud">
                <a:extLst>
                  <a:ext uri="{FF2B5EF4-FFF2-40B4-BE49-F238E27FC236}">
                    <a16:creationId xmlns:a16="http://schemas.microsoft.com/office/drawing/2014/main" id="{111CF08C-B086-475D-ABB8-4CCE4A3F96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35199" y="5319004"/>
                <a:ext cx="772430" cy="772430"/>
              </a:xfrm>
              <a:prstGeom prst="rect">
                <a:avLst/>
              </a:prstGeom>
            </p:spPr>
          </p:pic>
          <p:cxnSp>
            <p:nvCxnSpPr>
              <p:cNvPr id="36" name="Straight Arrow Connector 35">
                <a:extLst>
                  <a:ext uri="{FF2B5EF4-FFF2-40B4-BE49-F238E27FC236}">
                    <a16:creationId xmlns:a16="http://schemas.microsoft.com/office/drawing/2014/main" id="{CDF22DFE-2A85-4868-AC16-0118902D02C2}"/>
                  </a:ext>
                </a:extLst>
              </p:cNvPr>
              <p:cNvCxnSpPr>
                <a:cxnSpLocks/>
              </p:cNvCxnSpPr>
              <p:nvPr/>
            </p:nvCxnSpPr>
            <p:spPr>
              <a:xfrm>
                <a:off x="3766531" y="4892248"/>
                <a:ext cx="0" cy="35577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D7F05-CC4F-4359-8AAD-73EBBF7712E4}"/>
                  </a:ext>
                </a:extLst>
              </p:cNvPr>
              <p:cNvCxnSpPr>
                <a:cxnSpLocks/>
              </p:cNvCxnSpPr>
              <p:nvPr/>
            </p:nvCxnSpPr>
            <p:spPr>
              <a:xfrm flipV="1">
                <a:off x="2246855" y="4908331"/>
                <a:ext cx="0" cy="33968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Graphic 37" descr="Web design">
                <a:extLst>
                  <a:ext uri="{FF2B5EF4-FFF2-40B4-BE49-F238E27FC236}">
                    <a16:creationId xmlns:a16="http://schemas.microsoft.com/office/drawing/2014/main" id="{73E62AFB-8CD1-45F8-B91D-8368EF91EB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16035" y="1769309"/>
                <a:ext cx="914400" cy="914400"/>
              </a:xfrm>
              <a:prstGeom prst="rect">
                <a:avLst/>
              </a:prstGeom>
            </p:spPr>
          </p:pic>
          <p:cxnSp>
            <p:nvCxnSpPr>
              <p:cNvPr id="39" name="Straight Arrow Connector 38">
                <a:extLst>
                  <a:ext uri="{FF2B5EF4-FFF2-40B4-BE49-F238E27FC236}">
                    <a16:creationId xmlns:a16="http://schemas.microsoft.com/office/drawing/2014/main" id="{CCE653E4-47E3-4219-8472-D553A4D2DB68}"/>
                  </a:ext>
                </a:extLst>
              </p:cNvPr>
              <p:cNvCxnSpPr>
                <a:cxnSpLocks/>
              </p:cNvCxnSpPr>
              <p:nvPr/>
            </p:nvCxnSpPr>
            <p:spPr>
              <a:xfrm flipH="1">
                <a:off x="2817426" y="1167210"/>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B6DA9D-2231-4CC8-9E13-BB537C56AA1F}"/>
                  </a:ext>
                </a:extLst>
              </p:cNvPr>
              <p:cNvCxnSpPr>
                <a:cxnSpLocks/>
              </p:cNvCxnSpPr>
              <p:nvPr/>
            </p:nvCxnSpPr>
            <p:spPr>
              <a:xfrm flipH="1">
                <a:off x="2730435" y="5682060"/>
                <a:ext cx="42036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descr="Research">
                <a:extLst>
                  <a:ext uri="{FF2B5EF4-FFF2-40B4-BE49-F238E27FC236}">
                    <a16:creationId xmlns:a16="http://schemas.microsoft.com/office/drawing/2014/main" id="{803DCF1C-5DD0-4781-A9D4-9433D0BAB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78942" y="4181008"/>
                <a:ext cx="606561" cy="606561"/>
              </a:xfrm>
              <a:prstGeom prst="rect">
                <a:avLst/>
              </a:prstGeom>
            </p:spPr>
          </p:pic>
          <p:cxnSp>
            <p:nvCxnSpPr>
              <p:cNvPr id="42" name="Straight Arrow Connector 41">
                <a:extLst>
                  <a:ext uri="{FF2B5EF4-FFF2-40B4-BE49-F238E27FC236}">
                    <a16:creationId xmlns:a16="http://schemas.microsoft.com/office/drawing/2014/main" id="{A58F89C0-E60C-4CF7-8FCE-2F024A257BC7}"/>
                  </a:ext>
                </a:extLst>
              </p:cNvPr>
              <p:cNvCxnSpPr>
                <a:cxnSpLocks/>
              </p:cNvCxnSpPr>
              <p:nvPr/>
            </p:nvCxnSpPr>
            <p:spPr>
              <a:xfrm>
                <a:off x="2246856" y="3865883"/>
                <a:ext cx="17470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BF5DB2-04CA-4314-B6DD-A0C57C3F3535}"/>
                  </a:ext>
                </a:extLst>
              </p:cNvPr>
              <p:cNvCxnSpPr>
                <a:cxnSpLocks/>
              </p:cNvCxnSpPr>
              <p:nvPr/>
            </p:nvCxnSpPr>
            <p:spPr>
              <a:xfrm>
                <a:off x="2246856" y="3865883"/>
                <a:ext cx="0" cy="291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AA8A4E-A8A0-4BA4-A892-3BB4FEA02AB6}"/>
                  </a:ext>
                </a:extLst>
              </p:cNvPr>
              <p:cNvCxnSpPr>
                <a:cxnSpLocks/>
              </p:cNvCxnSpPr>
              <p:nvPr/>
            </p:nvCxnSpPr>
            <p:spPr>
              <a:xfrm>
                <a:off x="3993932" y="1639220"/>
                <a:ext cx="0" cy="222666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6B0AB-122C-4D4E-9334-A4A50247F60E}"/>
                  </a:ext>
                </a:extLst>
              </p:cNvPr>
              <p:cNvCxnSpPr>
                <a:cxnSpLocks/>
              </p:cNvCxnSpPr>
              <p:nvPr/>
            </p:nvCxnSpPr>
            <p:spPr>
              <a:xfrm>
                <a:off x="2620110" y="3541399"/>
                <a:ext cx="10510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13AA35-8E3F-4813-8A74-25489DB086E4}"/>
                  </a:ext>
                </a:extLst>
              </p:cNvPr>
              <p:cNvCxnSpPr>
                <a:cxnSpLocks/>
              </p:cNvCxnSpPr>
              <p:nvPr/>
            </p:nvCxnSpPr>
            <p:spPr>
              <a:xfrm>
                <a:off x="3671152" y="1586958"/>
                <a:ext cx="0" cy="19544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B27F63-D6E5-4A3F-955E-FE3528B4F714}"/>
                  </a:ext>
                </a:extLst>
              </p:cNvPr>
              <p:cNvCxnSpPr>
                <a:cxnSpLocks/>
              </p:cNvCxnSpPr>
              <p:nvPr/>
            </p:nvCxnSpPr>
            <p:spPr>
              <a:xfrm>
                <a:off x="2283556" y="2600505"/>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1C497-D812-4F78-95D0-CC0761BF3D3D}"/>
                  </a:ext>
                </a:extLst>
              </p:cNvPr>
              <p:cNvCxnSpPr>
                <a:cxnSpLocks/>
              </p:cNvCxnSpPr>
              <p:nvPr/>
            </p:nvCxnSpPr>
            <p:spPr>
              <a:xfrm>
                <a:off x="3766531" y="6124239"/>
                <a:ext cx="0" cy="2606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6858C60D-11B6-4DFC-A096-36D45A33B546}"/>
                </a:ext>
              </a:extLst>
            </p:cNvPr>
            <p:cNvCxnSpPr>
              <a:cxnSpLocks/>
            </p:cNvCxnSpPr>
            <p:nvPr/>
          </p:nvCxnSpPr>
          <p:spPr>
            <a:xfrm flipH="1">
              <a:off x="3690655" y="6162706"/>
              <a:ext cx="92441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5758A65B-E645-4622-82DC-11711897C374}"/>
              </a:ext>
            </a:extLst>
          </p:cNvPr>
          <p:cNvSpPr txBox="1">
            <a:spLocks/>
          </p:cNvSpPr>
          <p:nvPr/>
        </p:nvSpPr>
        <p:spPr>
          <a:xfrm>
            <a:off x="1728132" y="245594"/>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Interoperability for designers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2927B-4FFB-4EBC-ADCB-7D9684AB6A1F}"/>
              </a:ext>
            </a:extLst>
          </p:cNvPr>
          <p:cNvPicPr/>
          <p:nvPr/>
        </p:nvPicPr>
        <p:blipFill rotWithShape="1">
          <a:blip r:embed="rId2">
            <a:extLst>
              <a:ext uri="{28A0092B-C50C-407E-A947-70E740481C1C}">
                <a14:useLocalDpi xmlns:a14="http://schemas.microsoft.com/office/drawing/2010/main"/>
              </a:ext>
            </a:extLst>
          </a:blip>
          <a:srcRect r="26370"/>
          <a:stretch/>
        </p:blipFill>
        <p:spPr bwMode="auto">
          <a:xfrm>
            <a:off x="9864329" y="4667005"/>
            <a:ext cx="1813322" cy="891042"/>
          </a:xfrm>
          <a:prstGeom prst="rect">
            <a:avLst/>
          </a:prstGeom>
          <a:noFill/>
          <a:ln>
            <a:noFill/>
          </a:ln>
        </p:spPr>
      </p:pic>
      <p:pic>
        <p:nvPicPr>
          <p:cNvPr id="19" name="Picture 18">
            <a:extLst>
              <a:ext uri="{FF2B5EF4-FFF2-40B4-BE49-F238E27FC236}">
                <a16:creationId xmlns:a16="http://schemas.microsoft.com/office/drawing/2014/main" id="{8B2FA89C-776A-418B-9B95-A57DC309D732}"/>
              </a:ext>
            </a:extLst>
          </p:cNvPr>
          <p:cNvPicPr/>
          <p:nvPr/>
        </p:nvPicPr>
        <p:blipFill rotWithShape="1">
          <a:blip r:embed="rId3">
            <a:extLst>
              <a:ext uri="{28A0092B-C50C-407E-A947-70E740481C1C}">
                <a14:useLocalDpi xmlns:a14="http://schemas.microsoft.com/office/drawing/2010/main"/>
              </a:ext>
            </a:extLst>
          </a:blip>
          <a:srcRect r="67075"/>
          <a:stretch/>
        </p:blipFill>
        <p:spPr bwMode="auto">
          <a:xfrm>
            <a:off x="8003559" y="4661276"/>
            <a:ext cx="1806430" cy="1056640"/>
          </a:xfrm>
          <a:prstGeom prst="rect">
            <a:avLst/>
          </a:prstGeom>
          <a:noFill/>
          <a:ln>
            <a:noFill/>
          </a:ln>
        </p:spPr>
      </p:pic>
      <p:graphicFrame>
        <p:nvGraphicFramePr>
          <p:cNvPr id="38" name="Table 37">
            <a:extLst>
              <a:ext uri="{FF2B5EF4-FFF2-40B4-BE49-F238E27FC236}">
                <a16:creationId xmlns:a16="http://schemas.microsoft.com/office/drawing/2014/main" id="{06BC2CA3-8D5D-4C37-9F5D-FFC4F1164F68}"/>
              </a:ext>
            </a:extLst>
          </p:cNvPr>
          <p:cNvGraphicFramePr>
            <a:graphicFrameLocks noGrp="1"/>
          </p:cNvGraphicFramePr>
          <p:nvPr>
            <p:extLst>
              <p:ext uri="{D42A27DB-BD31-4B8C-83A1-F6EECF244321}">
                <p14:modId xmlns:p14="http://schemas.microsoft.com/office/powerpoint/2010/main" val="2528504384"/>
              </p:ext>
            </p:extLst>
          </p:nvPr>
        </p:nvGraphicFramePr>
        <p:xfrm>
          <a:off x="595442" y="4086226"/>
          <a:ext cx="7253145" cy="2044364"/>
        </p:xfrm>
        <a:graphic>
          <a:graphicData uri="http://schemas.openxmlformats.org/drawingml/2006/table">
            <a:tbl>
              <a:tblPr firstRow="1" firstCol="1" bandRow="1">
                <a:tableStyleId>{5C22544A-7EE6-4342-B048-85BDC9FD1C3A}</a:tableStyleId>
              </a:tblPr>
              <a:tblGrid>
                <a:gridCol w="1434595">
                  <a:extLst>
                    <a:ext uri="{9D8B030D-6E8A-4147-A177-3AD203B41FA5}">
                      <a16:colId xmlns:a16="http://schemas.microsoft.com/office/drawing/2014/main" val="732451724"/>
                    </a:ext>
                  </a:extLst>
                </a:gridCol>
                <a:gridCol w="963499">
                  <a:extLst>
                    <a:ext uri="{9D8B030D-6E8A-4147-A177-3AD203B41FA5}">
                      <a16:colId xmlns:a16="http://schemas.microsoft.com/office/drawing/2014/main" val="1183244001"/>
                    </a:ext>
                  </a:extLst>
                </a:gridCol>
                <a:gridCol w="723416">
                  <a:extLst>
                    <a:ext uri="{9D8B030D-6E8A-4147-A177-3AD203B41FA5}">
                      <a16:colId xmlns:a16="http://schemas.microsoft.com/office/drawing/2014/main" val="3672100537"/>
                    </a:ext>
                  </a:extLst>
                </a:gridCol>
                <a:gridCol w="1167718">
                  <a:extLst>
                    <a:ext uri="{9D8B030D-6E8A-4147-A177-3AD203B41FA5}">
                      <a16:colId xmlns:a16="http://schemas.microsoft.com/office/drawing/2014/main" val="2108078904"/>
                    </a:ext>
                  </a:extLst>
                </a:gridCol>
                <a:gridCol w="603795">
                  <a:extLst>
                    <a:ext uri="{9D8B030D-6E8A-4147-A177-3AD203B41FA5}">
                      <a16:colId xmlns:a16="http://schemas.microsoft.com/office/drawing/2014/main" val="1026790093"/>
                    </a:ext>
                  </a:extLst>
                </a:gridCol>
                <a:gridCol w="640457">
                  <a:extLst>
                    <a:ext uri="{9D8B030D-6E8A-4147-A177-3AD203B41FA5}">
                      <a16:colId xmlns:a16="http://schemas.microsoft.com/office/drawing/2014/main" val="1340632282"/>
                    </a:ext>
                  </a:extLst>
                </a:gridCol>
                <a:gridCol w="861078">
                  <a:extLst>
                    <a:ext uri="{9D8B030D-6E8A-4147-A177-3AD203B41FA5}">
                      <a16:colId xmlns:a16="http://schemas.microsoft.com/office/drawing/2014/main" val="1638749872"/>
                    </a:ext>
                  </a:extLst>
                </a:gridCol>
                <a:gridCol w="858587">
                  <a:extLst>
                    <a:ext uri="{9D8B030D-6E8A-4147-A177-3AD203B41FA5}">
                      <a16:colId xmlns:a16="http://schemas.microsoft.com/office/drawing/2014/main" val="36114707"/>
                    </a:ext>
                  </a:extLst>
                </a:gridCol>
              </a:tblGrid>
              <a:tr h="342899">
                <a:tc rowSpan="2">
                  <a:txBody>
                    <a:bodyPr/>
                    <a:lstStyle/>
                    <a:p>
                      <a:pPr marL="0" marR="0" algn="l">
                        <a:spcBef>
                          <a:spcPts val="0"/>
                        </a:spcBef>
                        <a:spcAft>
                          <a:spcPts val="0"/>
                        </a:spcAft>
                      </a:pPr>
                      <a:r>
                        <a:rPr lang="en-US" sz="1100" b="0" dirty="0">
                          <a:solidFill>
                            <a:schemeClr val="tx1"/>
                          </a:solidFill>
                          <a:effectLst/>
                        </a:rPr>
                        <a:t>Response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7">
                  <a:txBody>
                    <a:bodyPr/>
                    <a:lstStyle/>
                    <a:p>
                      <a:pPr marL="0" marR="0" algn="l">
                        <a:spcBef>
                          <a:spcPts val="0"/>
                        </a:spcBef>
                        <a:spcAft>
                          <a:spcPts val="0"/>
                        </a:spcAft>
                      </a:pPr>
                      <a:r>
                        <a:rPr lang="en-US" sz="1100" b="0" dirty="0">
                          <a:solidFill>
                            <a:schemeClr val="tx1"/>
                          </a:solidFill>
                          <a:effectLst/>
                        </a:rPr>
                        <a:t>Predictor Variables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9147873"/>
                  </a:ext>
                </a:extLst>
              </a:tr>
              <a:tr h="716827">
                <a:tc vMerge="1">
                  <a:txBody>
                    <a:bodyPr/>
                    <a:lstStyle/>
                    <a:p>
                      <a:endParaRPr lang="en-US"/>
                    </a:p>
                  </a:txBody>
                  <a:tcPr/>
                </a:tc>
                <a:tc>
                  <a:txBody>
                    <a:bodyPr/>
                    <a:lstStyle/>
                    <a:p>
                      <a:pPr marL="0" marR="0" algn="ctr">
                        <a:spcBef>
                          <a:spcPts val="0"/>
                        </a:spcBef>
                        <a:spcAft>
                          <a:spcPts val="0"/>
                        </a:spcAft>
                      </a:pPr>
                      <a:r>
                        <a:rPr lang="en-US" sz="1100" b="0">
                          <a:solidFill>
                            <a:schemeClr val="tx1"/>
                          </a:solidFill>
                          <a:effectLst/>
                        </a:rPr>
                        <a:t>Number of Buildings</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Number of thermal zones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Coverage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External wall area</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Floor area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R</a:t>
                      </a:r>
                      <a:r>
                        <a:rPr lang="en-US" sz="1100" b="0" baseline="30000" dirty="0">
                          <a:solidFill>
                            <a:schemeClr val="tx1"/>
                          </a:solidFill>
                          <a:effectLst/>
                        </a:rPr>
                        <a:t>2 </a:t>
                      </a:r>
                      <a:r>
                        <a:rPr lang="en-US" sz="1100" b="0" dirty="0">
                          <a:solidFill>
                            <a:schemeClr val="tx1"/>
                          </a:solidFill>
                          <a:effectLst/>
                        </a:rPr>
                        <a:t>Value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0053496"/>
                  </a:ext>
                </a:extLst>
              </a:tr>
              <a:tr h="251843">
                <a:tc>
                  <a:txBody>
                    <a:bodyPr/>
                    <a:lstStyle/>
                    <a:p>
                      <a:pPr marL="0" marR="0" algn="l">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0.894</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02396201"/>
                  </a:ext>
                </a:extLst>
              </a:tr>
              <a:tr h="241805">
                <a:tc>
                  <a:txBody>
                    <a:bodyPr/>
                    <a:lstStyle/>
                    <a:p>
                      <a:pPr marL="0" marR="0" algn="l">
                        <a:spcBef>
                          <a:spcPts val="0"/>
                        </a:spcBef>
                        <a:spcAft>
                          <a:spcPts val="0"/>
                        </a:spcAft>
                      </a:pPr>
                      <a:r>
                        <a:rPr lang="en-US" sz="1100" b="0">
                          <a:solidFill>
                            <a:schemeClr val="tx1"/>
                          </a:solidFill>
                          <a:effectLst/>
                        </a:rPr>
                        <a:t>Potential solar power</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0.952</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35603"/>
                  </a:ext>
                </a:extLst>
              </a:tr>
              <a:tr h="235089">
                <a:tc>
                  <a:txBody>
                    <a:bodyPr/>
                    <a:lstStyle/>
                    <a:p>
                      <a:pPr marL="0" marR="0" algn="l">
                        <a:spcBef>
                          <a:spcPts val="0"/>
                        </a:spcBef>
                        <a:spcAft>
                          <a:spcPts val="0"/>
                        </a:spcAft>
                      </a:pPr>
                      <a:r>
                        <a:rPr lang="en-US" sz="1100" b="0" dirty="0">
                          <a:solidFill>
                            <a:schemeClr val="tx1"/>
                          </a:solidFill>
                          <a:effectLst/>
                        </a:rPr>
                        <a:t>Energy Demands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0.94</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1372922"/>
                  </a:ext>
                </a:extLst>
              </a:tr>
              <a:tr h="255901">
                <a:tc>
                  <a:txBody>
                    <a:bodyPr/>
                    <a:lstStyle/>
                    <a:p>
                      <a:pPr marL="0" marR="0" algn="l">
                        <a:spcBef>
                          <a:spcPts val="0"/>
                        </a:spcBef>
                        <a:spcAft>
                          <a:spcPts val="0"/>
                        </a:spcAft>
                      </a:pPr>
                      <a:r>
                        <a:rPr lang="en-US" sz="1100" b="0" dirty="0">
                          <a:solidFill>
                            <a:schemeClr val="tx1"/>
                          </a:solidFill>
                          <a:effectLst/>
                        </a:rPr>
                        <a:t>Energy Balance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0.956</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88904574"/>
                  </a:ext>
                </a:extLst>
              </a:tr>
            </a:tbl>
          </a:graphicData>
        </a:graphic>
      </p:graphicFrame>
      <p:pic>
        <p:nvPicPr>
          <p:cNvPr id="69" name="Google Shape;156;p31">
            <a:extLst>
              <a:ext uri="{FF2B5EF4-FFF2-40B4-BE49-F238E27FC236}">
                <a16:creationId xmlns:a16="http://schemas.microsoft.com/office/drawing/2014/main" id="{253353B6-A4B9-43C6-A60F-1DAD370C1F98}"/>
              </a:ext>
            </a:extLst>
          </p:cNvPr>
          <p:cNvPicPr preferRelativeResize="0"/>
          <p:nvPr/>
        </p:nvPicPr>
        <p:blipFill rotWithShape="1">
          <a:blip r:embed="rId4">
            <a:alphaModFix/>
          </a:blip>
          <a:srcRect l="9311" r="10419" b="14529"/>
          <a:stretch/>
        </p:blipFill>
        <p:spPr>
          <a:xfrm>
            <a:off x="9765135" y="604881"/>
            <a:ext cx="1872248" cy="1418270"/>
          </a:xfrm>
          <a:prstGeom prst="rect">
            <a:avLst/>
          </a:prstGeom>
          <a:noFill/>
          <a:ln>
            <a:noFill/>
          </a:ln>
        </p:spPr>
      </p:pic>
      <p:pic>
        <p:nvPicPr>
          <p:cNvPr id="71" name="Google Shape;161;p31">
            <a:extLst>
              <a:ext uri="{FF2B5EF4-FFF2-40B4-BE49-F238E27FC236}">
                <a16:creationId xmlns:a16="http://schemas.microsoft.com/office/drawing/2014/main" id="{96204E31-7E9E-46E2-A3D8-EB24CA68FD0E}"/>
              </a:ext>
            </a:extLst>
          </p:cNvPr>
          <p:cNvPicPr preferRelativeResize="0"/>
          <p:nvPr/>
        </p:nvPicPr>
        <p:blipFill>
          <a:blip r:embed="rId5">
            <a:alphaModFix/>
          </a:blip>
          <a:stretch>
            <a:fillRect/>
          </a:stretch>
        </p:blipFill>
        <p:spPr>
          <a:xfrm>
            <a:off x="9765135" y="2310482"/>
            <a:ext cx="1888565" cy="1093963"/>
          </a:xfrm>
          <a:prstGeom prst="rect">
            <a:avLst/>
          </a:prstGeom>
          <a:noFill/>
          <a:ln>
            <a:noFill/>
          </a:ln>
        </p:spPr>
      </p:pic>
      <p:sp>
        <p:nvSpPr>
          <p:cNvPr id="84" name="TextBox 83">
            <a:extLst>
              <a:ext uri="{FF2B5EF4-FFF2-40B4-BE49-F238E27FC236}">
                <a16:creationId xmlns:a16="http://schemas.microsoft.com/office/drawing/2014/main" id="{AD48EB8D-B2DA-44AE-A7FA-2C3DC745CB63}"/>
              </a:ext>
            </a:extLst>
          </p:cNvPr>
          <p:cNvSpPr txBox="1"/>
          <p:nvPr/>
        </p:nvSpPr>
        <p:spPr>
          <a:xfrm>
            <a:off x="9906000" y="5797034"/>
            <a:ext cx="2305050" cy="369332"/>
          </a:xfrm>
          <a:prstGeom prst="rect">
            <a:avLst/>
          </a:prstGeom>
          <a:noFill/>
        </p:spPr>
        <p:txBody>
          <a:bodyPr wrap="square">
            <a:spAutoFit/>
          </a:bodyPr>
          <a:lstStyle/>
          <a:p>
            <a:r>
              <a:rPr lang="en-US" sz="1800" dirty="0">
                <a:effectLst/>
                <a:latin typeface="Comfortaa" panose="020B0604020202020204" charset="0"/>
                <a:ea typeface="Calibri" panose="020F0502020204030204" pitchFamily="34" charset="0"/>
                <a:cs typeface="Comfortaa" panose="020B0604020202020204" charset="0"/>
              </a:rPr>
              <a:t>Chang et. al., 2019; </a:t>
            </a:r>
            <a:endParaRPr lang="en-US" dirty="0">
              <a:latin typeface="Comfortaa" panose="020B0604020202020204" charset="0"/>
              <a:cs typeface="Comfortaa" panose="020B0604020202020204" charset="0"/>
            </a:endParaRPr>
          </a:p>
        </p:txBody>
      </p:sp>
      <p:sp>
        <p:nvSpPr>
          <p:cNvPr id="85" name="TextBox 84">
            <a:extLst>
              <a:ext uri="{FF2B5EF4-FFF2-40B4-BE49-F238E27FC236}">
                <a16:creationId xmlns:a16="http://schemas.microsoft.com/office/drawing/2014/main" id="{C9597808-354C-4AC9-82A3-7EB01FA22452}"/>
              </a:ext>
            </a:extLst>
          </p:cNvPr>
          <p:cNvSpPr txBox="1"/>
          <p:nvPr/>
        </p:nvSpPr>
        <p:spPr>
          <a:xfrm>
            <a:off x="9734550" y="3496004"/>
            <a:ext cx="2305050" cy="369332"/>
          </a:xfrm>
          <a:prstGeom prst="rect">
            <a:avLst/>
          </a:prstGeom>
          <a:noFill/>
        </p:spPr>
        <p:txBody>
          <a:bodyPr wrap="square">
            <a:spAutoFit/>
          </a:bodyPr>
          <a:lstStyle/>
          <a:p>
            <a:r>
              <a:rPr lang="en-US" sz="1800" dirty="0" err="1">
                <a:effectLst/>
                <a:latin typeface="Comfortaa" panose="020B0604020202020204" charset="0"/>
                <a:ea typeface="Calibri" panose="020F0502020204030204" pitchFamily="34" charset="0"/>
                <a:cs typeface="Comfortaa" panose="020B0604020202020204" charset="0"/>
              </a:rPr>
              <a:t>Rezzae</a:t>
            </a:r>
            <a:r>
              <a:rPr lang="en-US" sz="1800" dirty="0">
                <a:effectLst/>
                <a:latin typeface="Comfortaa" panose="020B0604020202020204" charset="0"/>
                <a:ea typeface="Calibri" panose="020F0502020204030204" pitchFamily="34" charset="0"/>
                <a:cs typeface="Comfortaa" panose="020B0604020202020204" charset="0"/>
              </a:rPr>
              <a:t> et. al., 2020; </a:t>
            </a:r>
            <a:endParaRPr lang="en-US" dirty="0">
              <a:latin typeface="Comfortaa" panose="020B0604020202020204" charset="0"/>
              <a:cs typeface="Comfortaa" panose="020B0604020202020204" charset="0"/>
            </a:endParaRPr>
          </a:p>
        </p:txBody>
      </p:sp>
      <p:grpSp>
        <p:nvGrpSpPr>
          <p:cNvPr id="92" name="Group 91">
            <a:extLst>
              <a:ext uri="{FF2B5EF4-FFF2-40B4-BE49-F238E27FC236}">
                <a16:creationId xmlns:a16="http://schemas.microsoft.com/office/drawing/2014/main" id="{87770202-04AF-4E83-8A36-AE68298355F5}"/>
              </a:ext>
            </a:extLst>
          </p:cNvPr>
          <p:cNvGrpSpPr/>
          <p:nvPr/>
        </p:nvGrpSpPr>
        <p:grpSpPr>
          <a:xfrm>
            <a:off x="762000" y="802243"/>
            <a:ext cx="8330530" cy="2975948"/>
            <a:chOff x="762000" y="567351"/>
            <a:chExt cx="8330530" cy="2975948"/>
          </a:xfrm>
        </p:grpSpPr>
        <p:sp>
          <p:nvSpPr>
            <p:cNvPr id="72" name="Rectangle 71">
              <a:extLst>
                <a:ext uri="{FF2B5EF4-FFF2-40B4-BE49-F238E27FC236}">
                  <a16:creationId xmlns:a16="http://schemas.microsoft.com/office/drawing/2014/main" id="{BC912C50-18A2-4926-8A40-C436A8A576EB}"/>
                </a:ext>
              </a:extLst>
            </p:cNvPr>
            <p:cNvSpPr/>
            <p:nvPr/>
          </p:nvSpPr>
          <p:spPr>
            <a:xfrm>
              <a:off x="3269345"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cs typeface="Comfortaa" panose="020B0604020202020204" charset="0"/>
              </a:endParaRPr>
            </a:p>
          </p:txBody>
        </p:sp>
        <p:sp>
          <p:nvSpPr>
            <p:cNvPr id="50" name="Rectangle 49">
              <a:extLst>
                <a:ext uri="{FF2B5EF4-FFF2-40B4-BE49-F238E27FC236}">
                  <a16:creationId xmlns:a16="http://schemas.microsoft.com/office/drawing/2014/main" id="{600119FF-E548-4764-9D0D-B9E3B04BFAF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cs typeface="Comfortaa" panose="020B0604020202020204" charset="0"/>
              </a:endParaRPr>
            </a:p>
          </p:txBody>
        </p:sp>
        <p:sp>
          <p:nvSpPr>
            <p:cNvPr id="7" name="Rectangle 6">
              <a:extLst>
                <a:ext uri="{FF2B5EF4-FFF2-40B4-BE49-F238E27FC236}">
                  <a16:creationId xmlns:a16="http://schemas.microsoft.com/office/drawing/2014/main" id="{7820F9D9-49A1-4519-B38F-56896CF9DD33}"/>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omfortaa" panose="020B0604020202020204" charset="0"/>
                <a:cs typeface="Comfortaa" panose="020B0604020202020204" charset="0"/>
              </a:endParaRPr>
            </a:p>
          </p:txBody>
        </p:sp>
        <p:sp>
          <p:nvSpPr>
            <p:cNvPr id="4" name="TextBox 3">
              <a:extLst>
                <a:ext uri="{FF2B5EF4-FFF2-40B4-BE49-F238E27FC236}">
                  <a16:creationId xmlns:a16="http://schemas.microsoft.com/office/drawing/2014/main" id="{1C84A3CB-30CC-4F53-BB4C-4CB58765EDFD}"/>
                </a:ext>
              </a:extLst>
            </p:cNvPr>
            <p:cNvSpPr txBox="1"/>
            <p:nvPr/>
          </p:nvSpPr>
          <p:spPr>
            <a:xfrm>
              <a:off x="5620398" y="1039772"/>
              <a:ext cx="1754676"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Design Alternatives</a:t>
              </a:r>
            </a:p>
          </p:txBody>
        </p:sp>
        <p:sp>
          <p:nvSpPr>
            <p:cNvPr id="20" name="TextBox 19">
              <a:extLst>
                <a:ext uri="{FF2B5EF4-FFF2-40B4-BE49-F238E27FC236}">
                  <a16:creationId xmlns:a16="http://schemas.microsoft.com/office/drawing/2014/main" id="{ACFA46A4-7274-4434-A3A6-7DCB0763AF8F}"/>
                </a:ext>
              </a:extLst>
            </p:cNvPr>
            <p:cNvSpPr txBox="1"/>
            <p:nvPr/>
          </p:nvSpPr>
          <p:spPr>
            <a:xfrm>
              <a:off x="6022224" y="1773396"/>
              <a:ext cx="2969376"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Energy Plus Simulation (honeybee)</a:t>
              </a:r>
            </a:p>
          </p:txBody>
        </p:sp>
        <p:sp>
          <p:nvSpPr>
            <p:cNvPr id="21" name="TextBox 20">
              <a:extLst>
                <a:ext uri="{FF2B5EF4-FFF2-40B4-BE49-F238E27FC236}">
                  <a16:creationId xmlns:a16="http://schemas.microsoft.com/office/drawing/2014/main" id="{013EDBB0-F3A4-4C26-B5DB-5101FAD37F43}"/>
                </a:ext>
              </a:extLst>
            </p:cNvPr>
            <p:cNvSpPr txBox="1"/>
            <p:nvPr/>
          </p:nvSpPr>
          <p:spPr>
            <a:xfrm>
              <a:off x="6022224" y="2229216"/>
              <a:ext cx="3070306"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Solar harvesting Potential (ladybug)</a:t>
              </a:r>
            </a:p>
          </p:txBody>
        </p:sp>
        <p:sp>
          <p:nvSpPr>
            <p:cNvPr id="22" name="TextBox 21">
              <a:extLst>
                <a:ext uri="{FF2B5EF4-FFF2-40B4-BE49-F238E27FC236}">
                  <a16:creationId xmlns:a16="http://schemas.microsoft.com/office/drawing/2014/main" id="{CD631947-AA09-4683-8807-C84E8DA548BF}"/>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Radiance (honeybee)</a:t>
              </a:r>
            </a:p>
          </p:txBody>
        </p:sp>
        <p:sp>
          <p:nvSpPr>
            <p:cNvPr id="23" name="TextBox 22">
              <a:extLst>
                <a:ext uri="{FF2B5EF4-FFF2-40B4-BE49-F238E27FC236}">
                  <a16:creationId xmlns:a16="http://schemas.microsoft.com/office/drawing/2014/main" id="{4B0C4CA9-642A-4EFB-A5B5-7E9A64058CAD}"/>
                </a:ext>
              </a:extLst>
            </p:cNvPr>
            <p:cNvSpPr txBox="1"/>
            <p:nvPr/>
          </p:nvSpPr>
          <p:spPr>
            <a:xfrm>
              <a:off x="3527045" y="2221163"/>
              <a:ext cx="1137661"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Energy</a:t>
              </a:r>
            </a:p>
          </p:txBody>
        </p:sp>
        <p:sp>
          <p:nvSpPr>
            <p:cNvPr id="24" name="TextBox 23">
              <a:extLst>
                <a:ext uri="{FF2B5EF4-FFF2-40B4-BE49-F238E27FC236}">
                  <a16:creationId xmlns:a16="http://schemas.microsoft.com/office/drawing/2014/main" id="{94F7E73F-C584-4354-AF5F-35AC5D673168}"/>
                </a:ext>
              </a:extLst>
            </p:cNvPr>
            <p:cNvSpPr txBox="1"/>
            <p:nvPr/>
          </p:nvSpPr>
          <p:spPr>
            <a:xfrm>
              <a:off x="3674654" y="2689124"/>
              <a:ext cx="1142894"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Daylighting</a:t>
              </a:r>
            </a:p>
          </p:txBody>
        </p:sp>
        <p:sp>
          <p:nvSpPr>
            <p:cNvPr id="25" name="TextBox 24">
              <a:extLst>
                <a:ext uri="{FF2B5EF4-FFF2-40B4-BE49-F238E27FC236}">
                  <a16:creationId xmlns:a16="http://schemas.microsoft.com/office/drawing/2014/main" id="{1DAF906A-6B5C-4F01-B3AB-8840C541B377}"/>
                </a:ext>
              </a:extLst>
            </p:cNvPr>
            <p:cNvSpPr txBox="1"/>
            <p:nvPr/>
          </p:nvSpPr>
          <p:spPr>
            <a:xfrm>
              <a:off x="762000" y="2934471"/>
              <a:ext cx="1690903"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Evaluate Solutions</a:t>
              </a:r>
            </a:p>
          </p:txBody>
        </p:sp>
        <p:sp>
          <p:nvSpPr>
            <p:cNvPr id="26" name="TextBox 25">
              <a:extLst>
                <a:ext uri="{FF2B5EF4-FFF2-40B4-BE49-F238E27FC236}">
                  <a16:creationId xmlns:a16="http://schemas.microsoft.com/office/drawing/2014/main" id="{1F10D42A-3F5E-4188-A4AE-2CFD73BF9DB9}"/>
                </a:ext>
              </a:extLst>
            </p:cNvPr>
            <p:cNvSpPr txBox="1"/>
            <p:nvPr/>
          </p:nvSpPr>
          <p:spPr>
            <a:xfrm>
              <a:off x="3675431" y="1045718"/>
              <a:ext cx="1166980"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Constraints</a:t>
              </a:r>
            </a:p>
          </p:txBody>
        </p:sp>
        <p:sp>
          <p:nvSpPr>
            <p:cNvPr id="27" name="TextBox 26">
              <a:extLst>
                <a:ext uri="{FF2B5EF4-FFF2-40B4-BE49-F238E27FC236}">
                  <a16:creationId xmlns:a16="http://schemas.microsoft.com/office/drawing/2014/main" id="{A493EC45-2CF5-48C7-B67B-BC51FE6BF5AE}"/>
                </a:ext>
              </a:extLst>
            </p:cNvPr>
            <p:cNvSpPr txBox="1"/>
            <p:nvPr/>
          </p:nvSpPr>
          <p:spPr>
            <a:xfrm>
              <a:off x="3581782" y="567351"/>
              <a:ext cx="1577585" cy="369332"/>
            </a:xfrm>
            <a:prstGeom prst="rect">
              <a:avLst/>
            </a:prstGeom>
            <a:noFill/>
          </p:spPr>
          <p:txBody>
            <a:bodyPr wrap="square" rtlCol="0">
              <a:spAutoFit/>
            </a:bodyPr>
            <a:lstStyle/>
            <a:p>
              <a:r>
                <a:rPr lang="en-US" dirty="0">
                  <a:solidFill>
                    <a:srgbClr val="FF0000"/>
                  </a:solidFill>
                  <a:latin typeface="Comfortaa" panose="020B0604020202020204" charset="0"/>
                  <a:cs typeface="Comfortaa" panose="020B0604020202020204" charset="0"/>
                </a:rPr>
                <a:t>Relationship</a:t>
              </a:r>
            </a:p>
          </p:txBody>
        </p:sp>
        <p:cxnSp>
          <p:nvCxnSpPr>
            <p:cNvPr id="36" name="Straight Arrow Connector 35">
              <a:extLst>
                <a:ext uri="{FF2B5EF4-FFF2-40B4-BE49-F238E27FC236}">
                  <a16:creationId xmlns:a16="http://schemas.microsoft.com/office/drawing/2014/main" id="{BDCD1ED0-963F-4542-8655-25C7CE4CB6CB}"/>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170B1-982E-422E-8BDA-0769F1274962}"/>
                </a:ext>
              </a:extLst>
            </p:cNvPr>
            <p:cNvCxnSpPr>
              <a:cxnSpLocks/>
            </p:cNvCxnSpPr>
            <p:nvPr/>
          </p:nvCxnSpPr>
          <p:spPr>
            <a:xfrm flipH="1">
              <a:off x="2541821" y="3088360"/>
              <a:ext cx="48984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DEE50C-4793-4AAD-B96F-FCB4FD69629F}"/>
                </a:ext>
              </a:extLst>
            </p:cNvPr>
            <p:cNvGrpSpPr/>
            <p:nvPr/>
          </p:nvGrpSpPr>
          <p:grpSpPr>
            <a:xfrm flipV="1">
              <a:off x="1418604" y="760294"/>
              <a:ext cx="2127161" cy="2042805"/>
              <a:chOff x="2890443" y="3034145"/>
              <a:chExt cx="775866" cy="919549"/>
            </a:xfrm>
          </p:grpSpPr>
          <p:cxnSp>
            <p:nvCxnSpPr>
              <p:cNvPr id="31" name="Straight Arrow Connector 30">
                <a:extLst>
                  <a:ext uri="{FF2B5EF4-FFF2-40B4-BE49-F238E27FC236}">
                    <a16:creationId xmlns:a16="http://schemas.microsoft.com/office/drawing/2014/main" id="{2DB9A815-5275-4117-A659-FD3746711660}"/>
                  </a:ext>
                </a:extLst>
              </p:cNvPr>
              <p:cNvCxnSpPr>
                <a:cxnSpLocks/>
              </p:cNvCxnSpPr>
              <p:nvPr/>
            </p:nvCxnSpPr>
            <p:spPr>
              <a:xfrm>
                <a:off x="2890443" y="3034145"/>
                <a:ext cx="0" cy="919546"/>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0A4D22-3A5D-4E8D-90A7-FF3B9A2335DB}"/>
                  </a:ext>
                </a:extLst>
              </p:cNvPr>
              <p:cNvCxnSpPr>
                <a:cxnSpLocks/>
              </p:cNvCxnSpPr>
              <p:nvPr/>
            </p:nvCxnSpPr>
            <p:spPr>
              <a:xfrm flipH="1">
                <a:off x="2891246" y="3953694"/>
                <a:ext cx="77506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0160799-D2C7-4DE4-9A99-5C104E82DF6D}"/>
                </a:ext>
              </a:extLst>
            </p:cNvPr>
            <p:cNvGrpSpPr/>
            <p:nvPr/>
          </p:nvGrpSpPr>
          <p:grpSpPr>
            <a:xfrm>
              <a:off x="7378075" y="1166749"/>
              <a:ext cx="626711" cy="463014"/>
              <a:chOff x="9274628" y="1100364"/>
              <a:chExt cx="757644" cy="620485"/>
            </a:xfrm>
          </p:grpSpPr>
          <p:cxnSp>
            <p:nvCxnSpPr>
              <p:cNvPr id="41" name="Straight Arrow Connector 40">
                <a:extLst>
                  <a:ext uri="{FF2B5EF4-FFF2-40B4-BE49-F238E27FC236}">
                    <a16:creationId xmlns:a16="http://schemas.microsoft.com/office/drawing/2014/main" id="{A1A897DB-CC53-4E95-8F12-384C2ED90343}"/>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2461D-DB9D-4D11-A3BE-4DEF3EA10410}"/>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465B0F1-5F3D-4B1F-B061-704F15521720}"/>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657AA6-3D41-491F-B25D-07D0EF25403C}"/>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9A9252-2F44-4BFA-A5EF-12FB36DB5765}"/>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FB9E7E-21DA-4C43-B065-39BD734A7E4E}"/>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0543D-86F3-46E7-A07B-90010918E7DD}"/>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501252-1045-42C9-87AA-BD34F827208D}"/>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944E92-4B26-461A-80D5-CDD2C9361D6E}"/>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81A3837-00C2-41FC-B1CA-29F3D285E708}"/>
                </a:ext>
              </a:extLst>
            </p:cNvPr>
            <p:cNvSpPr/>
            <p:nvPr/>
          </p:nvSpPr>
          <p:spPr>
            <a:xfrm>
              <a:off x="3124200" y="571501"/>
              <a:ext cx="2190750"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cs typeface="Comfortaa" panose="020B0604020202020204" charset="0"/>
              </a:endParaRPr>
            </a:p>
          </p:txBody>
        </p:sp>
        <p:sp>
          <p:nvSpPr>
            <p:cNvPr id="86" name="TextBox 85">
              <a:extLst>
                <a:ext uri="{FF2B5EF4-FFF2-40B4-BE49-F238E27FC236}">
                  <a16:creationId xmlns:a16="http://schemas.microsoft.com/office/drawing/2014/main" id="{A5D73729-0563-41B1-BBBB-6B81C75CDD53}"/>
                </a:ext>
              </a:extLst>
            </p:cNvPr>
            <p:cNvSpPr txBox="1"/>
            <p:nvPr/>
          </p:nvSpPr>
          <p:spPr>
            <a:xfrm>
              <a:off x="6022224" y="3158217"/>
              <a:ext cx="2903047"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Sky view factor (ladybug)</a:t>
              </a:r>
            </a:p>
          </p:txBody>
        </p:sp>
        <p:sp>
          <p:nvSpPr>
            <p:cNvPr id="87" name="TextBox 86">
              <a:extLst>
                <a:ext uri="{FF2B5EF4-FFF2-40B4-BE49-F238E27FC236}">
                  <a16:creationId xmlns:a16="http://schemas.microsoft.com/office/drawing/2014/main" id="{D84AB18A-9419-42F3-A456-3DF5AEA0CF92}"/>
                </a:ext>
              </a:extLst>
            </p:cNvPr>
            <p:cNvSpPr txBox="1"/>
            <p:nvPr/>
          </p:nvSpPr>
          <p:spPr>
            <a:xfrm>
              <a:off x="3661024" y="3146324"/>
              <a:ext cx="1142894"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Openness</a:t>
              </a:r>
            </a:p>
          </p:txBody>
        </p:sp>
        <p:cxnSp>
          <p:nvCxnSpPr>
            <p:cNvPr id="88" name="Straight Arrow Connector 87">
              <a:extLst>
                <a:ext uri="{FF2B5EF4-FFF2-40B4-BE49-F238E27FC236}">
                  <a16:creationId xmlns:a16="http://schemas.microsoft.com/office/drawing/2014/main" id="{162ECD97-3941-4A78-9FAD-C0BCE86DF833}"/>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DB944A-F89A-4BA9-BEEC-7543E55BA1D0}"/>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2">
            <a:extLst>
              <a:ext uri="{FF2B5EF4-FFF2-40B4-BE49-F238E27FC236}">
                <a16:creationId xmlns:a16="http://schemas.microsoft.com/office/drawing/2014/main" id="{A2BE35CB-A3C0-4BFC-9BA3-696800A15592}"/>
              </a:ext>
            </a:extLst>
          </p:cNvPr>
          <p:cNvSpPr txBox="1">
            <a:spLocks/>
          </p:cNvSpPr>
          <p:nvPr/>
        </p:nvSpPr>
        <p:spPr>
          <a:xfrm>
            <a:off x="1728132" y="246776"/>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Collaboration</a:t>
            </a:r>
          </a:p>
        </p:txBody>
      </p:sp>
    </p:spTree>
    <p:extLst>
      <p:ext uri="{BB962C8B-B14F-4D97-AF65-F5344CB8AC3E}">
        <p14:creationId xmlns:p14="http://schemas.microsoft.com/office/powerpoint/2010/main" val="74181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57200" y="808811"/>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57200" y="3810000"/>
            <a:ext cx="10984864" cy="1941443"/>
          </a:xfrm>
          <a:prstGeom prst="rect">
            <a:avLst/>
          </a:prstGeom>
          <a:noFill/>
          <a:ln>
            <a:noFill/>
          </a:ln>
        </p:spPr>
      </p:pic>
      <p:sp>
        <p:nvSpPr>
          <p:cNvPr id="2" name="Title 2">
            <a:extLst>
              <a:ext uri="{FF2B5EF4-FFF2-40B4-BE49-F238E27FC236}">
                <a16:creationId xmlns:a16="http://schemas.microsoft.com/office/drawing/2014/main" id="{E6E3DE33-C95B-4A05-A8D9-6E82D5A23A5B}"/>
              </a:ext>
            </a:extLst>
          </p:cNvPr>
          <p:cNvSpPr txBox="1">
            <a:spLocks/>
          </p:cNvSpPr>
          <p:nvPr/>
        </p:nvSpPr>
        <p:spPr>
          <a:xfrm>
            <a:off x="1728132" y="247650"/>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Conclusion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3723696155"/>
              </p:ext>
            </p:extLst>
          </p:nvPr>
        </p:nvGraphicFramePr>
        <p:xfrm>
          <a:off x="823808" y="2041255"/>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3556762054"/>
              </p:ext>
            </p:extLst>
          </p:nvPr>
        </p:nvGraphicFramePr>
        <p:xfrm>
          <a:off x="9930646" y="1903186"/>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17250289"/>
              </p:ext>
            </p:extLst>
          </p:nvPr>
        </p:nvGraphicFramePr>
        <p:xfrm>
          <a:off x="3882504" y="2048445"/>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891366"/>
            <a:ext cx="3577133" cy="400110"/>
          </a:xfrm>
          <a:prstGeom prst="rect">
            <a:avLst/>
          </a:prstGeom>
        </p:spPr>
        <p:txBody>
          <a:bodyPr wrap="none">
            <a:spAutoFit/>
          </a:bodyPr>
          <a:lstStyle/>
          <a:p>
            <a:r>
              <a:rPr lang="en-US" sz="2000"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661786"/>
            <a:ext cx="2285999" cy="1015663"/>
          </a:xfrm>
          <a:prstGeom prst="rect">
            <a:avLst/>
          </a:prstGeom>
        </p:spPr>
        <p:txBody>
          <a:bodyPr wrap="square">
            <a:spAutoFit/>
          </a:bodyPr>
          <a:lstStyle/>
          <a:p>
            <a:pPr algn="ctr"/>
            <a:r>
              <a:rPr lang="en-US" sz="2000" dirty="0">
                <a:latin typeface="Comfortaa" panose="020B0604020202020204" charset="0"/>
                <a:cs typeface="Comfortaa" panose="020B0604020202020204" charset="0"/>
              </a:rPr>
              <a:t>Data-driven, “thoughtful”</a:t>
            </a:r>
          </a:p>
          <a:p>
            <a:pPr algn="ctr"/>
            <a:r>
              <a:rPr lang="en-US" sz="2000"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891367"/>
            <a:ext cx="651781" cy="400110"/>
          </a:xfrm>
          <a:prstGeom prst="rect">
            <a:avLst/>
          </a:prstGeom>
        </p:spPr>
        <p:txBody>
          <a:bodyPr wrap="none">
            <a:spAutoFit/>
          </a:bodyPr>
          <a:lstStyle/>
          <a:p>
            <a:r>
              <a:rPr lang="en-US" sz="2000" dirty="0">
                <a:latin typeface="Comfortaa" panose="020B0604020202020204" charset="0"/>
                <a:cs typeface="Comfortaa" panose="020B0604020202020204" charset="0"/>
              </a:rPr>
              <a:t>SAT</a:t>
            </a:r>
          </a:p>
        </p:txBody>
      </p:sp>
      <p:sp>
        <p:nvSpPr>
          <p:cNvPr id="3" name="Arrow: Right 2">
            <a:extLst>
              <a:ext uri="{FF2B5EF4-FFF2-40B4-BE49-F238E27FC236}">
                <a16:creationId xmlns:a16="http://schemas.microsoft.com/office/drawing/2014/main" id="{27EEDB95-9F2D-4FD5-A4BC-813C5D0BD5E5}"/>
              </a:ext>
            </a:extLst>
          </p:cNvPr>
          <p:cNvSpPr/>
          <p:nvPr/>
        </p:nvSpPr>
        <p:spPr>
          <a:xfrm>
            <a:off x="9068412" y="3962400"/>
            <a:ext cx="671818" cy="570976"/>
          </a:xfrm>
          <a:prstGeom prst="rightArrow">
            <a:avLst>
              <a:gd name="adj1" fmla="val 42888"/>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endParaRPr>
          </a:p>
        </p:txBody>
      </p:sp>
      <p:sp>
        <p:nvSpPr>
          <p:cNvPr id="18" name="Arrow: Left-Right 17">
            <a:extLst>
              <a:ext uri="{FF2B5EF4-FFF2-40B4-BE49-F238E27FC236}">
                <a16:creationId xmlns:a16="http://schemas.microsoft.com/office/drawing/2014/main" id="{C4253C2D-FC7C-4CEB-8B43-9B924167DD74}"/>
              </a:ext>
            </a:extLst>
          </p:cNvPr>
          <p:cNvSpPr/>
          <p:nvPr/>
        </p:nvSpPr>
        <p:spPr>
          <a:xfrm>
            <a:off x="2849811" y="3962400"/>
            <a:ext cx="770389" cy="570976"/>
          </a:xfrm>
          <a:prstGeom prst="leftRightArrow">
            <a:avLst>
              <a:gd name="adj1" fmla="val 44330"/>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endParaRPr>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693787"/>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a:extLst>
              <a:ext uri="{FF2B5EF4-FFF2-40B4-BE49-F238E27FC236}">
                <a16:creationId xmlns:a16="http://schemas.microsoft.com/office/drawing/2014/main" id="{DD66D37F-A983-4B09-BA87-1DF372E29349}"/>
              </a:ext>
            </a:extLst>
          </p:cNvPr>
          <p:cNvSpPr txBox="1">
            <a:spLocks/>
          </p:cNvSpPr>
          <p:nvPr/>
        </p:nvSpPr>
        <p:spPr>
          <a:xfrm>
            <a:off x="1728132" y="23983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Future Work</a:t>
            </a:r>
          </a:p>
        </p:txBody>
      </p:sp>
    </p:spTree>
    <p:extLst>
      <p:ext uri="{BB962C8B-B14F-4D97-AF65-F5344CB8AC3E}">
        <p14:creationId xmlns:p14="http://schemas.microsoft.com/office/powerpoint/2010/main" val="3354732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aphicFrame>
        <p:nvGraphicFramePr>
          <p:cNvPr id="840" name="Google Shape;840;p56"/>
          <p:cNvGraphicFramePr/>
          <p:nvPr>
            <p:extLst>
              <p:ext uri="{D42A27DB-BD31-4B8C-83A1-F6EECF244321}">
                <p14:modId xmlns:p14="http://schemas.microsoft.com/office/powerpoint/2010/main" val="1876524737"/>
              </p:ext>
            </p:extLst>
          </p:nvPr>
        </p:nvGraphicFramePr>
        <p:xfrm>
          <a:off x="712539" y="1044159"/>
          <a:ext cx="10993686" cy="5364382"/>
        </p:xfrm>
        <a:graphic>
          <a:graphicData uri="http://schemas.openxmlformats.org/drawingml/2006/table">
            <a:tbl>
              <a:tblPr>
                <a:noFill/>
              </a:tblPr>
              <a:tblGrid>
                <a:gridCol w="4469061">
                  <a:extLst>
                    <a:ext uri="{9D8B030D-6E8A-4147-A177-3AD203B41FA5}">
                      <a16:colId xmlns:a16="http://schemas.microsoft.com/office/drawing/2014/main" val="20000"/>
                    </a:ext>
                  </a:extLst>
                </a:gridCol>
                <a:gridCol w="6524625">
                  <a:extLst>
                    <a:ext uri="{9D8B030D-6E8A-4147-A177-3AD203B41FA5}">
                      <a16:colId xmlns:a16="http://schemas.microsoft.com/office/drawing/2014/main" val="20001"/>
                    </a:ext>
                  </a:extLst>
                </a:gridCol>
              </a:tblGrid>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Dots Plugin for Rhino/Grasshopper </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Dots-web (cloud service) </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Dots Plugin for Dynamo BIM  </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600">
                          <a:latin typeface="Comfortaa"/>
                          <a:ea typeface="Comfortaa"/>
                          <a:cs typeface="Comfortaa"/>
                          <a:sym typeface="Comfortaa"/>
                        </a:rPr>
                        <a:t>l</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600">
                          <a:solidFill>
                            <a:schemeClr val="dk1"/>
                          </a:solidFill>
                          <a:latin typeface="Comfortaa"/>
                          <a:ea typeface="Comfortaa"/>
                          <a:cs typeface="Comfortaa"/>
                          <a:sym typeface="Comfortaa"/>
                        </a:rPr>
                        <a:t>Plugs-web solver </a:t>
                      </a:r>
                      <a:endParaRPr sz="16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600">
                          <a:solidFill>
                            <a:schemeClr val="dk1"/>
                          </a:solidFill>
                          <a:latin typeface="Comfortaa"/>
                          <a:ea typeface="Comfortaa"/>
                          <a:cs typeface="Comfortaa"/>
                          <a:sym typeface="Comfortaa"/>
                        </a:rPr>
                        <a:t>Reinforcement learning illustrated</a:t>
                      </a:r>
                      <a:endParaRPr sz="16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Applications: Games using AI/ML</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600" dirty="0">
                          <a:latin typeface="Comfortaa"/>
                          <a:ea typeface="Comfortaa"/>
                          <a:cs typeface="Comfortaa"/>
                          <a:sym typeface="Comfortaa"/>
                        </a:rPr>
                        <a:t>Frameworks &amp; Programming Languages used</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600" dirty="0">
                          <a:latin typeface="Comfortaa"/>
                          <a:ea typeface="Comfortaa"/>
                          <a:cs typeface="Comfortaa"/>
                          <a:sym typeface="Comfortaa"/>
                        </a:rPr>
                        <a:t>C++, C#, Python, JS, Openframeworks, Processing, Three.JS, Rhino-common API, Dynamo API, NodeJS, MongoDB, </a:t>
                      </a:r>
                      <a:r>
                        <a:rPr lang="en-US" sz="1600" dirty="0" err="1">
                          <a:latin typeface="Comfortaa"/>
                          <a:ea typeface="Comfortaa"/>
                          <a:cs typeface="Comfortaa"/>
                          <a:sym typeface="Comfortaa"/>
                        </a:rPr>
                        <a:t>Tensorflow</a:t>
                      </a:r>
                      <a:r>
                        <a:rPr lang="en-US" sz="1600" dirty="0">
                          <a:latin typeface="Comfortaa"/>
                          <a:ea typeface="Comfortaa"/>
                          <a:cs typeface="Comfortaa"/>
                          <a:sym typeface="Comfortaa"/>
                        </a:rPr>
                        <a:t>, etc.</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
        <p:nvSpPr>
          <p:cNvPr id="2" name="Title 2">
            <a:extLst>
              <a:ext uri="{FF2B5EF4-FFF2-40B4-BE49-F238E27FC236}">
                <a16:creationId xmlns:a16="http://schemas.microsoft.com/office/drawing/2014/main" id="{6304CEEF-5DD7-4B5B-9616-68C3E1D88B0A}"/>
              </a:ext>
            </a:extLst>
          </p:cNvPr>
          <p:cNvSpPr txBox="1">
            <a:spLocks/>
          </p:cNvSpPr>
          <p:nvPr/>
        </p:nvSpPr>
        <p:spPr>
          <a:xfrm>
            <a:off x="1728132" y="242189"/>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Technologies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4209152956"/>
              </p:ext>
            </p:extLst>
          </p:nvPr>
        </p:nvGraphicFramePr>
        <p:xfrm>
          <a:off x="2095500" y="850412"/>
          <a:ext cx="7962900" cy="337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208439"/>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208440"/>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208440"/>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2439283" y="4627186"/>
            <a:ext cx="7676267"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2096383" y="5302736"/>
            <a:ext cx="1004018" cy="728303"/>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5086257" y="5210834"/>
            <a:ext cx="670281" cy="897255"/>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108090"/>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153532" y="6108090"/>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230768" y="5283687"/>
            <a:ext cx="1686226" cy="795502"/>
          </a:xfrm>
          <a:prstGeom prst="rect">
            <a:avLst/>
          </a:prstGeom>
        </p:spPr>
      </p:pic>
      <p:sp>
        <p:nvSpPr>
          <p:cNvPr id="4" name="Title 2">
            <a:extLst>
              <a:ext uri="{FF2B5EF4-FFF2-40B4-BE49-F238E27FC236}">
                <a16:creationId xmlns:a16="http://schemas.microsoft.com/office/drawing/2014/main" id="{3558EAB6-8B7A-44FA-9554-39E18E5C8DF7}"/>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Observations</a:t>
            </a:r>
          </a:p>
        </p:txBody>
      </p:sp>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Rectangle 5">
            <a:extLst>
              <a:ext uri="{FF2B5EF4-FFF2-40B4-BE49-F238E27FC236}">
                <a16:creationId xmlns:a16="http://schemas.microsoft.com/office/drawing/2014/main" id="{A59F78D9-DE05-4FC8-89B2-6D3FA97D3A36}"/>
              </a:ext>
            </a:extLst>
          </p:cNvPr>
          <p:cNvSpPr/>
          <p:nvPr/>
        </p:nvSpPr>
        <p:spPr>
          <a:xfrm>
            <a:off x="581439" y="618228"/>
            <a:ext cx="5585792" cy="707886"/>
          </a:xfrm>
          <a:prstGeom prst="rect">
            <a:avLst/>
          </a:prstGeom>
          <a:solidFill>
            <a:schemeClr val="bg1">
              <a:lumMod val="95000"/>
            </a:schemeClr>
          </a:solidFill>
        </p:spPr>
        <p:txBody>
          <a:bodyPr wrap="square">
            <a:spAutoFit/>
          </a:bodyPr>
          <a:lstStyle/>
          <a:p>
            <a:pPr algn="ctr" fontAlgn="base"/>
            <a:r>
              <a:rPr lang="en-US" sz="4000" dirty="0">
                <a:solidFill>
                  <a:srgbClr val="000000"/>
                </a:solidFill>
              </a:rPr>
              <a:t>Reinforcement Learning</a:t>
            </a:r>
            <a:endParaRPr lang="en-US" sz="4000" dirty="0"/>
          </a:p>
        </p:txBody>
      </p:sp>
      <p:grpSp>
        <p:nvGrpSpPr>
          <p:cNvPr id="2" name="Group 1">
            <a:extLst>
              <a:ext uri="{FF2B5EF4-FFF2-40B4-BE49-F238E27FC236}">
                <a16:creationId xmlns:a16="http://schemas.microsoft.com/office/drawing/2014/main" id="{8FEF44F0-D7BE-4620-BD24-E1E4628190A1}"/>
              </a:ext>
            </a:extLst>
          </p:cNvPr>
          <p:cNvGrpSpPr/>
          <p:nvPr/>
        </p:nvGrpSpPr>
        <p:grpSpPr>
          <a:xfrm>
            <a:off x="594235" y="1374499"/>
            <a:ext cx="5597843" cy="3445151"/>
            <a:chOff x="594235" y="1279249"/>
            <a:chExt cx="5597843" cy="4094922"/>
          </a:xfrm>
        </p:grpSpPr>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1518273838"/>
                </p:ext>
              </p:extLst>
            </p:nvPr>
          </p:nvGraphicFramePr>
          <p:xfrm>
            <a:off x="594235" y="1279249"/>
            <a:ext cx="2322263" cy="409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8" name="Diagram 47">
              <a:extLst>
                <a:ext uri="{FF2B5EF4-FFF2-40B4-BE49-F238E27FC236}">
                  <a16:creationId xmlns:a16="http://schemas.microsoft.com/office/drawing/2014/main" id="{BC545339-B8DC-4107-AEE2-67EFD02846D6}"/>
                </a:ext>
              </a:extLst>
            </p:cNvPr>
            <p:cNvGraphicFramePr/>
            <p:nvPr>
              <p:extLst>
                <p:ext uri="{D42A27DB-BD31-4B8C-83A1-F6EECF244321}">
                  <p14:modId xmlns:p14="http://schemas.microsoft.com/office/powerpoint/2010/main" val="223753939"/>
                </p:ext>
              </p:extLst>
            </p:nvPr>
          </p:nvGraphicFramePr>
          <p:xfrm>
            <a:off x="3869815" y="1287477"/>
            <a:ext cx="2322263" cy="408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7" name="Rectangle 6">
            <a:extLst>
              <a:ext uri="{FF2B5EF4-FFF2-40B4-BE49-F238E27FC236}">
                <a16:creationId xmlns:a16="http://schemas.microsoft.com/office/drawing/2014/main" id="{2D10CA90-6A40-46B0-B660-4EE31F5D0277}"/>
              </a:ext>
            </a:extLst>
          </p:cNvPr>
          <p:cNvSpPr/>
          <p:nvPr/>
        </p:nvSpPr>
        <p:spPr>
          <a:xfrm>
            <a:off x="10362287" y="1710985"/>
            <a:ext cx="774886" cy="222656"/>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8" name="Rectangle 7">
            <a:extLst>
              <a:ext uri="{FF2B5EF4-FFF2-40B4-BE49-F238E27FC236}">
                <a16:creationId xmlns:a16="http://schemas.microsoft.com/office/drawing/2014/main" id="{6F0D1F94-0AF6-40EF-B09E-077BAAAD69CB}"/>
              </a:ext>
            </a:extLst>
          </p:cNvPr>
          <p:cNvSpPr/>
          <p:nvPr/>
        </p:nvSpPr>
        <p:spPr>
          <a:xfrm>
            <a:off x="10450587" y="4420511"/>
            <a:ext cx="731978" cy="222656"/>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9" name="Rectangle 8">
            <a:extLst>
              <a:ext uri="{FF2B5EF4-FFF2-40B4-BE49-F238E27FC236}">
                <a16:creationId xmlns:a16="http://schemas.microsoft.com/office/drawing/2014/main" id="{2B03B33C-98C6-48DF-BAB5-1DC3C3A00B45}"/>
              </a:ext>
            </a:extLst>
          </p:cNvPr>
          <p:cNvSpPr/>
          <p:nvPr/>
        </p:nvSpPr>
        <p:spPr>
          <a:xfrm>
            <a:off x="10449198" y="3795405"/>
            <a:ext cx="616012" cy="222656"/>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10" name="Rectangle 9">
            <a:extLst>
              <a:ext uri="{FF2B5EF4-FFF2-40B4-BE49-F238E27FC236}">
                <a16:creationId xmlns:a16="http://schemas.microsoft.com/office/drawing/2014/main" id="{2B239B29-F7BD-474E-BF4B-DBA12012AEF3}"/>
              </a:ext>
            </a:extLst>
          </p:cNvPr>
          <p:cNvSpPr/>
          <p:nvPr/>
        </p:nvSpPr>
        <p:spPr>
          <a:xfrm>
            <a:off x="10445644" y="3329668"/>
            <a:ext cx="738937" cy="222656"/>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11" name="Rectangle 10">
            <a:extLst>
              <a:ext uri="{FF2B5EF4-FFF2-40B4-BE49-F238E27FC236}">
                <a16:creationId xmlns:a16="http://schemas.microsoft.com/office/drawing/2014/main" id="{F6967BB1-281F-4E34-A9AA-8E7778E46DEF}"/>
              </a:ext>
            </a:extLst>
          </p:cNvPr>
          <p:cNvSpPr/>
          <p:nvPr/>
        </p:nvSpPr>
        <p:spPr>
          <a:xfrm>
            <a:off x="10446320" y="2230627"/>
            <a:ext cx="480332" cy="222656"/>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12" name="Rectangle 11">
            <a:extLst>
              <a:ext uri="{FF2B5EF4-FFF2-40B4-BE49-F238E27FC236}">
                <a16:creationId xmlns:a16="http://schemas.microsoft.com/office/drawing/2014/main" id="{F95E5779-F399-4090-B040-5324490399C8}"/>
              </a:ext>
            </a:extLst>
          </p:cNvPr>
          <p:cNvSpPr/>
          <p:nvPr/>
        </p:nvSpPr>
        <p:spPr>
          <a:xfrm>
            <a:off x="10446320" y="2752256"/>
            <a:ext cx="530198" cy="222656"/>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cxnSp>
        <p:nvCxnSpPr>
          <p:cNvPr id="13" name="Straight Arrow Connector 12">
            <a:extLst>
              <a:ext uri="{FF2B5EF4-FFF2-40B4-BE49-F238E27FC236}">
                <a16:creationId xmlns:a16="http://schemas.microsoft.com/office/drawing/2014/main" id="{2E72A9E6-6BD4-42DC-8AB7-AC827A331C99}"/>
              </a:ext>
            </a:extLst>
          </p:cNvPr>
          <p:cNvCxnSpPr>
            <a:cxnSpLocks/>
          </p:cNvCxnSpPr>
          <p:nvPr/>
        </p:nvCxnSpPr>
        <p:spPr>
          <a:xfrm flipH="1">
            <a:off x="8625405" y="1832230"/>
            <a:ext cx="172552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D1BFD-4C41-4B76-8A93-90D799DD74D2}"/>
              </a:ext>
            </a:extLst>
          </p:cNvPr>
          <p:cNvCxnSpPr>
            <a:cxnSpLocks/>
          </p:cNvCxnSpPr>
          <p:nvPr/>
        </p:nvCxnSpPr>
        <p:spPr>
          <a:xfrm flipH="1">
            <a:off x="8748072" y="2341955"/>
            <a:ext cx="159914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00E8CA-61FD-4ECA-A97E-24230936AD2A}"/>
              </a:ext>
            </a:extLst>
          </p:cNvPr>
          <p:cNvCxnSpPr>
            <a:cxnSpLocks/>
          </p:cNvCxnSpPr>
          <p:nvPr/>
        </p:nvCxnSpPr>
        <p:spPr>
          <a:xfrm flipH="1">
            <a:off x="9036167" y="2873697"/>
            <a:ext cx="1313227"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DE04F-F9CF-4BF8-9064-916B850D5DAB}"/>
              </a:ext>
            </a:extLst>
          </p:cNvPr>
          <p:cNvCxnSpPr>
            <a:cxnSpLocks/>
          </p:cNvCxnSpPr>
          <p:nvPr/>
        </p:nvCxnSpPr>
        <p:spPr>
          <a:xfrm flipH="1">
            <a:off x="9665341" y="4575630"/>
            <a:ext cx="68187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66CBA2-C1BA-4BB1-B997-55AC11601F69}"/>
              </a:ext>
            </a:extLst>
          </p:cNvPr>
          <p:cNvCxnSpPr>
            <a:cxnSpLocks/>
          </p:cNvCxnSpPr>
          <p:nvPr/>
        </p:nvCxnSpPr>
        <p:spPr>
          <a:xfrm flipH="1">
            <a:off x="9187168" y="3482874"/>
            <a:ext cx="1162225"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EB034B-AEA6-47A3-BDC3-2E953B3462F0}"/>
              </a:ext>
            </a:extLst>
          </p:cNvPr>
          <p:cNvSpPr/>
          <p:nvPr/>
        </p:nvSpPr>
        <p:spPr>
          <a:xfrm>
            <a:off x="8083177" y="1432477"/>
            <a:ext cx="23371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FD6FA-FF75-44C4-8032-D381D819A37C}"/>
              </a:ext>
            </a:extLst>
          </p:cNvPr>
          <p:cNvSpPr/>
          <p:nvPr/>
        </p:nvSpPr>
        <p:spPr>
          <a:xfrm>
            <a:off x="8426754" y="2165661"/>
            <a:ext cx="269328"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9723D3-4972-4734-91B8-0830BE98F4CF}"/>
              </a:ext>
            </a:extLst>
          </p:cNvPr>
          <p:cNvSpPr/>
          <p:nvPr/>
        </p:nvSpPr>
        <p:spPr>
          <a:xfrm>
            <a:off x="8748106" y="2646144"/>
            <a:ext cx="245587"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D970772-AAD1-4A11-9435-CDC0A00950D0}"/>
              </a:ext>
            </a:extLst>
          </p:cNvPr>
          <p:cNvSpPr/>
          <p:nvPr/>
        </p:nvSpPr>
        <p:spPr>
          <a:xfrm>
            <a:off x="9315806" y="4030989"/>
            <a:ext cx="22184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9BBBC2C-2771-4B58-B6B1-0B98FCCDF978}"/>
              </a:ext>
            </a:extLst>
          </p:cNvPr>
          <p:cNvSpPr/>
          <p:nvPr/>
        </p:nvSpPr>
        <p:spPr>
          <a:xfrm>
            <a:off x="8910472" y="3281968"/>
            <a:ext cx="25745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CE0ED8D-501A-4DC4-B01B-7416478195D4}"/>
              </a:ext>
            </a:extLst>
          </p:cNvPr>
          <p:cNvSpPr/>
          <p:nvPr/>
        </p:nvSpPr>
        <p:spPr>
          <a:xfrm>
            <a:off x="9371226" y="4376721"/>
            <a:ext cx="303620"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C5282CD9-B6E0-41B1-95BD-571DC4A9FEFD}"/>
              </a:ext>
            </a:extLst>
          </p:cNvPr>
          <p:cNvSpPr/>
          <p:nvPr/>
        </p:nvSpPr>
        <p:spPr>
          <a:xfrm>
            <a:off x="8097601" y="1739160"/>
            <a:ext cx="209721" cy="209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472E2C-4619-4635-8283-D51C92FA655E}"/>
              </a:ext>
            </a:extLst>
          </p:cNvPr>
          <p:cNvSpPr/>
          <p:nvPr/>
        </p:nvSpPr>
        <p:spPr>
          <a:xfrm>
            <a:off x="8557599" y="2963795"/>
            <a:ext cx="165028" cy="1650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7CD359-8D1B-49C9-A101-532C47D9D5EE}"/>
              </a:ext>
            </a:extLst>
          </p:cNvPr>
          <p:cNvSpPr/>
          <p:nvPr/>
        </p:nvSpPr>
        <p:spPr>
          <a:xfrm>
            <a:off x="802763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4AF733-6275-4DFD-A24B-A9D87761935A}"/>
              </a:ext>
            </a:extLst>
          </p:cNvPr>
          <p:cNvSpPr/>
          <p:nvPr/>
        </p:nvSpPr>
        <p:spPr>
          <a:xfrm>
            <a:off x="8340034"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A643CE-F6C5-4C18-AFA0-C0B3BC4EF703}"/>
              </a:ext>
            </a:extLst>
          </p:cNvPr>
          <p:cNvSpPr/>
          <p:nvPr/>
        </p:nvSpPr>
        <p:spPr>
          <a:xfrm>
            <a:off x="864011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064D26F-E809-482D-817F-9DB2ABED827F}"/>
              </a:ext>
            </a:extLst>
          </p:cNvPr>
          <p:cNvSpPr/>
          <p:nvPr/>
        </p:nvSpPr>
        <p:spPr>
          <a:xfrm>
            <a:off x="9238981" y="4377652"/>
            <a:ext cx="159331" cy="15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55BBD-C5C8-4866-AF95-822FA59198F5}"/>
              </a:ext>
            </a:extLst>
          </p:cNvPr>
          <p:cNvSpPr/>
          <p:nvPr/>
        </p:nvSpPr>
        <p:spPr>
          <a:xfrm>
            <a:off x="742514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87C5943-4F68-4A2D-B01D-318AA5DC4CAB}"/>
              </a:ext>
            </a:extLst>
          </p:cNvPr>
          <p:cNvSpPr/>
          <p:nvPr/>
        </p:nvSpPr>
        <p:spPr>
          <a:xfrm>
            <a:off x="773500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66AD41F-1365-4D34-AC9D-47A6565BDC85}"/>
              </a:ext>
            </a:extLst>
          </p:cNvPr>
          <p:cNvSpPr/>
          <p:nvPr/>
        </p:nvSpPr>
        <p:spPr>
          <a:xfrm>
            <a:off x="8146429"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E491D1-45CC-41BC-8109-967E02F0C3AD}"/>
              </a:ext>
            </a:extLst>
          </p:cNvPr>
          <p:cNvSpPr/>
          <p:nvPr/>
        </p:nvSpPr>
        <p:spPr>
          <a:xfrm>
            <a:off x="7704913"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900E818-89DD-4084-A8AD-D24C2C070BED}"/>
              </a:ext>
            </a:extLst>
          </p:cNvPr>
          <p:cNvGrpSpPr/>
          <p:nvPr/>
        </p:nvGrpSpPr>
        <p:grpSpPr>
          <a:xfrm>
            <a:off x="7512194" y="3156711"/>
            <a:ext cx="1775853" cy="1139064"/>
            <a:chOff x="7150244" y="3528186"/>
            <a:chExt cx="1775853" cy="1539136"/>
          </a:xfrm>
        </p:grpSpPr>
        <p:grpSp>
          <p:nvGrpSpPr>
            <p:cNvPr id="61" name="Group 60">
              <a:extLst>
                <a:ext uri="{FF2B5EF4-FFF2-40B4-BE49-F238E27FC236}">
                  <a16:creationId xmlns:a16="http://schemas.microsoft.com/office/drawing/2014/main" id="{A5C399CF-C473-4FCF-817F-A105F4B5DCC6}"/>
                </a:ext>
              </a:extLst>
            </p:cNvPr>
            <p:cNvGrpSpPr/>
            <p:nvPr/>
          </p:nvGrpSpPr>
          <p:grpSpPr>
            <a:xfrm>
              <a:off x="7766794" y="3569076"/>
              <a:ext cx="240658" cy="1480187"/>
              <a:chOff x="7934084" y="3369365"/>
              <a:chExt cx="292489" cy="1679713"/>
            </a:xfrm>
          </p:grpSpPr>
          <p:cxnSp>
            <p:nvCxnSpPr>
              <p:cNvPr id="36" name="Straight Arrow Connector 35">
                <a:extLst>
                  <a:ext uri="{FF2B5EF4-FFF2-40B4-BE49-F238E27FC236}">
                    <a16:creationId xmlns:a16="http://schemas.microsoft.com/office/drawing/2014/main" id="{426D6349-21ED-4975-8C94-A8D82101A6D1}"/>
                  </a:ext>
                </a:extLst>
              </p:cNvPr>
              <p:cNvCxnSpPr>
                <a:cxnSpLocks/>
              </p:cNvCxnSpPr>
              <p:nvPr/>
            </p:nvCxnSpPr>
            <p:spPr>
              <a:xfrm>
                <a:off x="8063550" y="3369365"/>
                <a:ext cx="163023" cy="165693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06C022-7449-47F2-B7FA-341245985560}"/>
                  </a:ext>
                </a:extLst>
              </p:cNvPr>
              <p:cNvCxnSpPr>
                <a:cxnSpLocks/>
              </p:cNvCxnSpPr>
              <p:nvPr/>
            </p:nvCxnSpPr>
            <p:spPr>
              <a:xfrm flipH="1">
                <a:off x="7934084" y="3369365"/>
                <a:ext cx="129466" cy="167971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4E9C9F1-91D5-4E0C-AADE-412C7E3AD679}"/>
                </a:ext>
              </a:extLst>
            </p:cNvPr>
            <p:cNvGrpSpPr/>
            <p:nvPr/>
          </p:nvGrpSpPr>
          <p:grpSpPr>
            <a:xfrm>
              <a:off x="8360604" y="3601786"/>
              <a:ext cx="565493" cy="1465536"/>
              <a:chOff x="8616030" y="4498564"/>
              <a:chExt cx="687286" cy="582402"/>
            </a:xfrm>
          </p:grpSpPr>
          <p:cxnSp>
            <p:nvCxnSpPr>
              <p:cNvPr id="38" name="Straight Arrow Connector 37">
                <a:extLst>
                  <a:ext uri="{FF2B5EF4-FFF2-40B4-BE49-F238E27FC236}">
                    <a16:creationId xmlns:a16="http://schemas.microsoft.com/office/drawing/2014/main" id="{8F9103D3-07C4-40C1-A278-86133DE524CA}"/>
                  </a:ext>
                </a:extLst>
              </p:cNvPr>
              <p:cNvCxnSpPr>
                <a:cxnSpLocks/>
              </p:cNvCxnSpPr>
              <p:nvPr/>
            </p:nvCxnSpPr>
            <p:spPr>
              <a:xfrm>
                <a:off x="8616030" y="4498564"/>
                <a:ext cx="0" cy="54922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118410-AC31-4EAD-BE2B-E845FC3E97EC}"/>
                  </a:ext>
                </a:extLst>
              </p:cNvPr>
              <p:cNvCxnSpPr>
                <a:cxnSpLocks/>
              </p:cNvCxnSpPr>
              <p:nvPr/>
            </p:nvCxnSpPr>
            <p:spPr>
              <a:xfrm>
                <a:off x="8616030" y="449856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1080824-B678-4ECE-841C-261C26EC460D}"/>
                </a:ext>
              </a:extLst>
            </p:cNvPr>
            <p:cNvGrpSpPr/>
            <p:nvPr/>
          </p:nvGrpSpPr>
          <p:grpSpPr>
            <a:xfrm>
              <a:off x="7150244" y="3528186"/>
              <a:ext cx="274339" cy="1537433"/>
              <a:chOff x="7224496" y="3299791"/>
              <a:chExt cx="333424" cy="1769166"/>
            </a:xfrm>
          </p:grpSpPr>
          <p:cxnSp>
            <p:nvCxnSpPr>
              <p:cNvPr id="40" name="Straight Arrow Connector 39">
                <a:extLst>
                  <a:ext uri="{FF2B5EF4-FFF2-40B4-BE49-F238E27FC236}">
                    <a16:creationId xmlns:a16="http://schemas.microsoft.com/office/drawing/2014/main" id="{C3B9E3E8-1C8D-4EC3-9B49-3E445EFF3124}"/>
                  </a:ext>
                </a:extLst>
              </p:cNvPr>
              <p:cNvCxnSpPr>
                <a:cxnSpLocks/>
              </p:cNvCxnSpPr>
              <p:nvPr/>
            </p:nvCxnSpPr>
            <p:spPr>
              <a:xfrm>
                <a:off x="7557920" y="3319670"/>
                <a:ext cx="0" cy="1739348"/>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DF1963-0BBD-4B63-92A7-EB7749CBA2FA}"/>
                  </a:ext>
                </a:extLst>
              </p:cNvPr>
              <p:cNvCxnSpPr>
                <a:cxnSpLocks/>
              </p:cNvCxnSpPr>
              <p:nvPr/>
            </p:nvCxnSpPr>
            <p:spPr>
              <a:xfrm flipH="1">
                <a:off x="7224496" y="3299791"/>
                <a:ext cx="332003" cy="176916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2ADE2133-4F0D-4970-BA08-06AB7BC7159E}"/>
              </a:ext>
            </a:extLst>
          </p:cNvPr>
          <p:cNvGrpSpPr/>
          <p:nvPr/>
        </p:nvGrpSpPr>
        <p:grpSpPr>
          <a:xfrm>
            <a:off x="7848271" y="1998087"/>
            <a:ext cx="727656" cy="878463"/>
            <a:chOff x="7486321" y="2140962"/>
            <a:chExt cx="727656" cy="1111831"/>
          </a:xfrm>
        </p:grpSpPr>
        <p:cxnSp>
          <p:nvCxnSpPr>
            <p:cNvPr id="25" name="Straight Arrow Connector 24">
              <a:extLst>
                <a:ext uri="{FF2B5EF4-FFF2-40B4-BE49-F238E27FC236}">
                  <a16:creationId xmlns:a16="http://schemas.microsoft.com/office/drawing/2014/main" id="{E8B144F3-BF3E-4FF6-BE26-C1A681FC6C9C}"/>
                </a:ext>
              </a:extLst>
            </p:cNvPr>
            <p:cNvCxnSpPr>
              <a:cxnSpLocks/>
            </p:cNvCxnSpPr>
            <p:nvPr/>
          </p:nvCxnSpPr>
          <p:spPr>
            <a:xfrm>
              <a:off x="7955863" y="2140962"/>
              <a:ext cx="258114" cy="1026971"/>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9672-87C9-48AB-BE54-76E885F2AB4D}"/>
                </a:ext>
              </a:extLst>
            </p:cNvPr>
            <p:cNvCxnSpPr>
              <a:cxnSpLocks/>
            </p:cNvCxnSpPr>
            <p:nvPr/>
          </p:nvCxnSpPr>
          <p:spPr>
            <a:xfrm flipH="1">
              <a:off x="7486321" y="2142824"/>
              <a:ext cx="247333" cy="104189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CB3C5B-2792-449A-ADCE-7518E9033136}"/>
                </a:ext>
              </a:extLst>
            </p:cNvPr>
            <p:cNvCxnSpPr>
              <a:cxnSpLocks/>
            </p:cNvCxnSpPr>
            <p:nvPr/>
          </p:nvCxnSpPr>
          <p:spPr>
            <a:xfrm>
              <a:off x="7848573" y="2236686"/>
              <a:ext cx="0" cy="101610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07C667D4-7256-4590-80EF-82DCD0D26E04}"/>
              </a:ext>
            </a:extLst>
          </p:cNvPr>
          <p:cNvSpPr/>
          <p:nvPr/>
        </p:nvSpPr>
        <p:spPr>
          <a:xfrm>
            <a:off x="7215756" y="1455342"/>
            <a:ext cx="2961313" cy="337383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88A39F3-A9C5-4B3E-BD40-1F7D578C2959}"/>
              </a:ext>
            </a:extLst>
          </p:cNvPr>
          <p:cNvSpPr/>
          <p:nvPr/>
        </p:nvSpPr>
        <p:spPr>
          <a:xfrm>
            <a:off x="7140914" y="1174089"/>
            <a:ext cx="1802973" cy="338554"/>
          </a:xfrm>
          <a:prstGeom prst="rect">
            <a:avLst/>
          </a:prstGeom>
          <a:noFill/>
        </p:spPr>
        <p:txBody>
          <a:bodyPr wrap="square">
            <a:spAutoFit/>
          </a:bodyPr>
          <a:lstStyle/>
          <a:p>
            <a:r>
              <a:rPr lang="en-US" sz="1600" dirty="0">
                <a:solidFill>
                  <a:srgbClr val="000000"/>
                </a:solidFill>
                <a:latin typeface="Arial" panose="020B0604020202020204" pitchFamily="34" charset="0"/>
              </a:rPr>
              <a:t>Environment</a:t>
            </a:r>
            <a:endParaRPr lang="en-US" sz="1600" dirty="0"/>
          </a:p>
        </p:txBody>
      </p:sp>
      <p:pic>
        <p:nvPicPr>
          <p:cNvPr id="50" name="Google Shape;246;p33">
            <a:extLst>
              <a:ext uri="{FF2B5EF4-FFF2-40B4-BE49-F238E27FC236}">
                <a16:creationId xmlns:a16="http://schemas.microsoft.com/office/drawing/2014/main" id="{621DC186-DEBB-42DF-8431-081D3CD7F6EA}"/>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5097023" y="5308095"/>
            <a:ext cx="1757282" cy="751632"/>
          </a:xfrm>
          <a:prstGeom prst="rect">
            <a:avLst/>
          </a:prstGeom>
          <a:noFill/>
          <a:ln>
            <a:noFill/>
          </a:ln>
        </p:spPr>
      </p:pic>
      <p:pic>
        <p:nvPicPr>
          <p:cNvPr id="51" name="Google Shape;247;p33">
            <a:extLst>
              <a:ext uri="{FF2B5EF4-FFF2-40B4-BE49-F238E27FC236}">
                <a16:creationId xmlns:a16="http://schemas.microsoft.com/office/drawing/2014/main" id="{371EE185-26E7-4A45-9DAD-C3F91233D8FE}"/>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649387" y="5222201"/>
            <a:ext cx="1027288" cy="953583"/>
          </a:xfrm>
          <a:prstGeom prst="rect">
            <a:avLst/>
          </a:prstGeom>
          <a:noFill/>
          <a:ln>
            <a:noFill/>
          </a:ln>
        </p:spPr>
      </p:pic>
      <p:sp>
        <p:nvSpPr>
          <p:cNvPr id="52" name="Google Shape;236;p33">
            <a:extLst>
              <a:ext uri="{FF2B5EF4-FFF2-40B4-BE49-F238E27FC236}">
                <a16:creationId xmlns:a16="http://schemas.microsoft.com/office/drawing/2014/main" id="{A1FF3934-40A3-462A-9858-363A58A6B97A}"/>
              </a:ext>
            </a:extLst>
          </p:cNvPr>
          <p:cNvSpPr txBox="1"/>
          <p:nvPr/>
        </p:nvSpPr>
        <p:spPr>
          <a:xfrm>
            <a:off x="684344" y="6213573"/>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53" name="Google Shape;236;p33">
            <a:extLst>
              <a:ext uri="{FF2B5EF4-FFF2-40B4-BE49-F238E27FC236}">
                <a16:creationId xmlns:a16="http://schemas.microsoft.com/office/drawing/2014/main" id="{9C75C578-2EC4-4B53-B2FF-C294733A3F79}"/>
              </a:ext>
            </a:extLst>
          </p:cNvPr>
          <p:cNvSpPr txBox="1"/>
          <p:nvPr/>
        </p:nvSpPr>
        <p:spPr>
          <a:xfrm>
            <a:off x="4489703" y="6218829"/>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55" name="Group 54">
            <a:extLst>
              <a:ext uri="{FF2B5EF4-FFF2-40B4-BE49-F238E27FC236}">
                <a16:creationId xmlns:a16="http://schemas.microsoft.com/office/drawing/2014/main" id="{7FC53006-E5A1-4AF4-AC10-7E8F887A17ED}"/>
              </a:ext>
            </a:extLst>
          </p:cNvPr>
          <p:cNvGrpSpPr/>
          <p:nvPr/>
        </p:nvGrpSpPr>
        <p:grpSpPr>
          <a:xfrm>
            <a:off x="1841906" y="5546139"/>
            <a:ext cx="3118288" cy="527379"/>
            <a:chOff x="5717971" y="6199496"/>
            <a:chExt cx="3468870" cy="586671"/>
          </a:xfrm>
        </p:grpSpPr>
        <p:pic>
          <p:nvPicPr>
            <p:cNvPr id="56" name="Google Shape;386;p37">
              <a:extLst>
                <a:ext uri="{FF2B5EF4-FFF2-40B4-BE49-F238E27FC236}">
                  <a16:creationId xmlns:a16="http://schemas.microsoft.com/office/drawing/2014/main" id="{7604735D-0D5F-41B0-A66E-2E2B3290CA6C}"/>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57" name="Google Shape;388;p37">
              <a:extLst>
                <a:ext uri="{FF2B5EF4-FFF2-40B4-BE49-F238E27FC236}">
                  <a16:creationId xmlns:a16="http://schemas.microsoft.com/office/drawing/2014/main" id="{0982589F-0A20-4D65-BDBB-03EF62B2E692}"/>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58" name="Google Shape;403;p37">
              <a:extLst>
                <a:ext uri="{FF2B5EF4-FFF2-40B4-BE49-F238E27FC236}">
                  <a16:creationId xmlns:a16="http://schemas.microsoft.com/office/drawing/2014/main" id="{6EC449DA-09E1-4F71-8345-EEB3FA6DF1FD}"/>
                </a:ext>
              </a:extLst>
            </p:cNvPr>
            <p:cNvPicPr preferRelativeResize="0"/>
            <p:nvPr/>
          </p:nvPicPr>
          <p:blipFill rotWithShape="1">
            <a:blip r:embed="rId17"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59" name="Google Shape;404;p37">
              <a:extLst>
                <a:ext uri="{FF2B5EF4-FFF2-40B4-BE49-F238E27FC236}">
                  <a16:creationId xmlns:a16="http://schemas.microsoft.com/office/drawing/2014/main" id="{765FC01F-AF98-4B9A-95DD-90C6D0345616}"/>
                </a:ext>
              </a:extLst>
            </p:cNvPr>
            <p:cNvPicPr preferRelativeResize="0"/>
            <p:nvPr/>
          </p:nvPicPr>
          <p:blipFill rotWithShape="1">
            <a:blip r:embed="rId18"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60" name="Google Shape;236;p33">
            <a:extLst>
              <a:ext uri="{FF2B5EF4-FFF2-40B4-BE49-F238E27FC236}">
                <a16:creationId xmlns:a16="http://schemas.microsoft.com/office/drawing/2014/main" id="{520A9AA6-C109-4772-97F2-2CD3EAE6C3E7}"/>
              </a:ext>
            </a:extLst>
          </p:cNvPr>
          <p:cNvSpPr txBox="1"/>
          <p:nvPr/>
        </p:nvSpPr>
        <p:spPr>
          <a:xfrm>
            <a:off x="2547908" y="6218829"/>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cxnSp>
        <p:nvCxnSpPr>
          <p:cNvPr id="63" name="Straight Arrow Connector 62">
            <a:extLst>
              <a:ext uri="{FF2B5EF4-FFF2-40B4-BE49-F238E27FC236}">
                <a16:creationId xmlns:a16="http://schemas.microsoft.com/office/drawing/2014/main" id="{44653A4D-0CC3-4AE2-ACDF-CD150EA5CE76}"/>
              </a:ext>
            </a:extLst>
          </p:cNvPr>
          <p:cNvCxnSpPr>
            <a:cxnSpLocks/>
          </p:cNvCxnSpPr>
          <p:nvPr/>
        </p:nvCxnSpPr>
        <p:spPr>
          <a:xfrm flipH="1">
            <a:off x="9944100" y="3956505"/>
            <a:ext cx="403119" cy="0"/>
          </a:xfrm>
          <a:prstGeom prst="straightConnector1">
            <a:avLst/>
          </a:prstGeom>
          <a:noFill/>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C091A4-7515-4A73-9050-948F218C38BA}"/>
              </a:ext>
            </a:extLst>
          </p:cNvPr>
          <p:cNvCxnSpPr>
            <a:cxnSpLocks/>
          </p:cNvCxnSpPr>
          <p:nvPr/>
        </p:nvCxnSpPr>
        <p:spPr>
          <a:xfrm flipH="1">
            <a:off x="9572626" y="3956050"/>
            <a:ext cx="371474" cy="25128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65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1698411738"/>
              </p:ext>
            </p:extLst>
          </p:nvPr>
        </p:nvGraphicFramePr>
        <p:xfrm>
          <a:off x="349936" y="4142052"/>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2.25</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2.81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3.52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2.81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a:solidFill>
                            <a:sysClr val="windowText" lastClr="000000"/>
                          </a:solidFill>
                          <a:effectLst/>
                          <a:latin typeface="+mn-lt"/>
                        </a:rPr>
                        <a:t>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10.74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6.89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5.50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200">
                          <a:solidFill>
                            <a:sysClr val="windowText" lastClr="000000"/>
                          </a:solidFill>
                          <a:effectLst/>
                          <a:latin typeface="+mn-lt"/>
                        </a:rPr>
                        <a:t>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16.78</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20.79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20.21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32.71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40.96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10.74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51.20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64.00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459214" y="2401126"/>
            <a:ext cx="4522399" cy="3815116"/>
          </a:xfrm>
          <a:prstGeom prst="rect">
            <a:avLst/>
          </a:prstGeom>
          <a:ln>
            <a:noFill/>
          </a:ln>
          <a:extLst>
            <a:ext uri="{53640926-AAD7-44D8-BBD7-CCE9431645EC}">
              <a14:shadowObscured xmlns:a14="http://schemas.microsoft.com/office/drawing/2010/main"/>
            </a:ext>
          </a:extLst>
        </p:spPr>
      </p:pic>
      <p:graphicFrame>
        <p:nvGraphicFramePr>
          <p:cNvPr id="54" name="Table 53">
            <a:extLst>
              <a:ext uri="{FF2B5EF4-FFF2-40B4-BE49-F238E27FC236}">
                <a16:creationId xmlns:a16="http://schemas.microsoft.com/office/drawing/2014/main" id="{6A4C4E1E-305B-410A-B971-B4FD2D370150}"/>
              </a:ext>
            </a:extLst>
          </p:cNvPr>
          <p:cNvGraphicFramePr>
            <a:graphicFrameLocks noGrp="1"/>
          </p:cNvGraphicFramePr>
          <p:nvPr>
            <p:extLst>
              <p:ext uri="{D42A27DB-BD31-4B8C-83A1-F6EECF244321}">
                <p14:modId xmlns:p14="http://schemas.microsoft.com/office/powerpoint/2010/main" val="3324173635"/>
              </p:ext>
            </p:extLst>
          </p:nvPr>
        </p:nvGraphicFramePr>
        <p:xfrm>
          <a:off x="5101650" y="819246"/>
          <a:ext cx="3575538" cy="889088"/>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sp>
        <p:nvSpPr>
          <p:cNvPr id="12" name="Rectangle 11">
            <a:extLst>
              <a:ext uri="{FF2B5EF4-FFF2-40B4-BE49-F238E27FC236}">
                <a16:creationId xmlns:a16="http://schemas.microsoft.com/office/drawing/2014/main" id="{E6414605-248D-4383-947C-B9A5F6B2FC46}"/>
              </a:ext>
            </a:extLst>
          </p:cNvPr>
          <p:cNvSpPr/>
          <p:nvPr/>
        </p:nvSpPr>
        <p:spPr>
          <a:xfrm>
            <a:off x="256012" y="1951382"/>
            <a:ext cx="7126300" cy="1318181"/>
          </a:xfrm>
          <a:prstGeom prst="rect">
            <a:avLst/>
          </a:prstGeom>
        </p:spPr>
        <p:txBody>
          <a:bodyPr wrap="square">
            <a:spAutoFit/>
          </a:bodyPr>
          <a:lstStyle/>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Discounted rewards Reward: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 =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a:t>
            </a:r>
            <a:r>
              <a:rPr lang="en-US" sz="1400" baseline="-25000" dirty="0">
                <a:latin typeface="Comfortaa" panose="020B0604020202020204" charset="0"/>
                <a:ea typeface="Calibri" panose="020F0502020204030204" pitchFamily="34" charset="0"/>
                <a:cs typeface="Comfortaa" panose="020B0604020202020204" charset="0"/>
              </a:rPr>
              <a:t>(</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baseline="-25000" dirty="0">
                <a:latin typeface="Comfortaa" panose="020B0604020202020204" charset="0"/>
                <a:ea typeface="Calibri" panose="020F0502020204030204" pitchFamily="34" charset="0"/>
                <a:cs typeface="Comfortaa" panose="020B0604020202020204" charset="0"/>
              </a:rPr>
              <a:t>=1)</a:t>
            </a:r>
            <a:r>
              <a:rPr lang="en-US" sz="1400" baseline="30000" dirty="0" err="1">
                <a:latin typeface="Comfortaa" panose="020B0604020202020204" charset="0"/>
                <a:ea typeface="Calibri" panose="020F0502020204030204" pitchFamily="34" charset="0"/>
                <a:cs typeface="Comfortaa" panose="020B0604020202020204" charset="0"/>
              </a:rPr>
              <a:t>T</a:t>
            </a:r>
            <a:r>
              <a:rPr lang="en-US" sz="1400" dirty="0" err="1">
                <a:latin typeface="Comfortaa" panose="020B0604020202020204" charset="0"/>
                <a:ea typeface="Calibri" panose="020F0502020204030204" pitchFamily="34" charset="0"/>
                <a:cs typeface="Comfortaa" panose="020B0604020202020204" charset="0"/>
              </a:rPr>
              <a:t>γ</a:t>
            </a:r>
            <a:r>
              <a:rPr lang="en-US" sz="1400" baseline="30000" dirty="0">
                <a:latin typeface="Comfortaa" panose="020B0604020202020204" charset="0"/>
                <a:ea typeface="Calibri" panose="020F0502020204030204" pitchFamily="34" charset="0"/>
                <a:cs typeface="Comfortaa" panose="020B0604020202020204" charset="0"/>
              </a:rPr>
              <a:t>(i-1)</a:t>
            </a:r>
            <a:r>
              <a:rPr lang="en-US" sz="1400" dirty="0">
                <a:latin typeface="Comfortaa" panose="020B0604020202020204" charset="0"/>
                <a:ea typeface="Calibri" panose="020F0502020204030204" pitchFamily="34" charset="0"/>
                <a:cs typeface="Comfortaa" panose="020B0604020202020204" charset="0"/>
              </a:rPr>
              <a:t>R</a:t>
            </a:r>
            <a:r>
              <a:rPr lang="en-US" sz="1400" baseline="-25000" dirty="0">
                <a:latin typeface="Comfortaa" panose="020B0604020202020204" charset="0"/>
                <a:ea typeface="Calibri" panose="020F0502020204030204" pitchFamily="34" charset="0"/>
                <a:cs typeface="Comfortaa" panose="020B0604020202020204" charset="0"/>
              </a:rPr>
              <a:t>i </a:t>
            </a:r>
            <a:r>
              <a:rPr lang="en-US" sz="1400" dirty="0">
                <a:latin typeface="Comfortaa" panose="020B0604020202020204" charset="0"/>
                <a:ea typeface="Calibri" panose="020F0502020204030204" pitchFamily="34" charset="0"/>
                <a:cs typeface="Comfortaa" panose="020B0604020202020204" charset="0"/>
              </a:rPr>
              <a:t>(where 0&lt;γ&lt;1, let γ=0.8)</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states  </a:t>
            </a:r>
            <a:r>
              <a:rPr lang="en-US" sz="1400" dirty="0" err="1">
                <a:latin typeface="Comfortaa" panose="020B0604020202020204" charset="0"/>
                <a:ea typeface="Calibri" panose="020F0502020204030204" pitchFamily="34" charset="0"/>
                <a:cs typeface="Comfortaa" panose="020B0604020202020204" charset="0"/>
              </a:rPr>
              <a:t>s</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{(0,0, (0,1), (0,2), …, (6,5), (6,6)}</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actions a</a:t>
            </a:r>
            <a:r>
              <a:rPr lang="en-US" sz="1400" baseline="-25000" dirty="0">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{up, down, left, right}</a:t>
            </a:r>
          </a:p>
        </p:txBody>
      </p:sp>
      <p:sp>
        <p:nvSpPr>
          <p:cNvPr id="57" name="Rectangle 56">
            <a:extLst>
              <a:ext uri="{FF2B5EF4-FFF2-40B4-BE49-F238E27FC236}">
                <a16:creationId xmlns:a16="http://schemas.microsoft.com/office/drawing/2014/main" id="{020A4331-B758-40DF-AC1E-2215CB821EC6}"/>
              </a:ext>
            </a:extLst>
          </p:cNvPr>
          <p:cNvSpPr/>
          <p:nvPr/>
        </p:nvSpPr>
        <p:spPr>
          <a:xfrm>
            <a:off x="316036" y="3660625"/>
            <a:ext cx="1720343"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Updated Q matrix </a:t>
            </a:r>
            <a:endParaRPr lang="en-US" sz="1600" dirty="0"/>
          </a:p>
        </p:txBody>
      </p:sp>
      <p:sp>
        <p:nvSpPr>
          <p:cNvPr id="58" name="TextBox 57">
            <a:extLst>
              <a:ext uri="{FF2B5EF4-FFF2-40B4-BE49-F238E27FC236}">
                <a16:creationId xmlns:a16="http://schemas.microsoft.com/office/drawing/2014/main" id="{A9A1A993-8809-4074-A67D-33CF48C20C6F}"/>
              </a:ext>
            </a:extLst>
          </p:cNvPr>
          <p:cNvSpPr txBox="1"/>
          <p:nvPr/>
        </p:nvSpPr>
        <p:spPr>
          <a:xfrm>
            <a:off x="287323" y="915972"/>
            <a:ext cx="3991062" cy="416011"/>
          </a:xfrm>
          <a:prstGeom prst="rect">
            <a:avLst/>
          </a:prstGeom>
          <a:noFill/>
        </p:spPr>
        <p:txBody>
          <a:bodyPr wrap="square">
            <a:spAutoFit/>
          </a:bodyPr>
          <a:lstStyle/>
          <a:p>
            <a:pPr marL="171450" marR="0" lvl="0" indent="-171450">
              <a:lnSpc>
                <a:spcPct val="150000"/>
              </a:lnSpc>
              <a:spcBef>
                <a:spcPts val="120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Initialize </a:t>
            </a:r>
            <a:r>
              <a:rPr lang="en-US" sz="1600" b="1" dirty="0">
                <a:latin typeface="Comfortaa" panose="020B0604020202020204" charset="0"/>
                <a:ea typeface="Calibri" panose="020F0502020204030204" pitchFamily="34" charset="0"/>
                <a:cs typeface="Comfortaa" panose="020B0604020202020204" charset="0"/>
              </a:rPr>
              <a:t>Q matrix </a:t>
            </a:r>
            <a:r>
              <a:rPr lang="en-US" sz="1600" dirty="0">
                <a:latin typeface="Comfortaa" panose="020B0604020202020204" charset="0"/>
                <a:ea typeface="Calibri" panose="020F0502020204030204" pitchFamily="34" charset="0"/>
                <a:cs typeface="Comfortaa" panose="020B0604020202020204" charset="0"/>
              </a:rPr>
              <a:t>with elements set at 0</a:t>
            </a:r>
          </a:p>
        </p:txBody>
      </p:sp>
      <p:sp>
        <p:nvSpPr>
          <p:cNvPr id="2" name="Title 2">
            <a:extLst>
              <a:ext uri="{FF2B5EF4-FFF2-40B4-BE49-F238E27FC236}">
                <a16:creationId xmlns:a16="http://schemas.microsoft.com/office/drawing/2014/main" id="{8DD12DB5-98AF-472C-88D8-9D559C974A0A}"/>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Illustration of Reinforcement Learning</a:t>
            </a:r>
          </a:p>
        </p:txBody>
      </p:sp>
    </p:spTree>
    <p:extLst>
      <p:ext uri="{BB962C8B-B14F-4D97-AF65-F5344CB8AC3E}">
        <p14:creationId xmlns:p14="http://schemas.microsoft.com/office/powerpoint/2010/main" val="3943268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80" name="Google Shape;180;p33"/>
          <p:cNvGrpSpPr/>
          <p:nvPr/>
        </p:nvGrpSpPr>
        <p:grpSpPr>
          <a:xfrm>
            <a:off x="568259" y="1136876"/>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203" name="Google Shape;203;p33"/>
          <p:cNvSpPr txBox="1"/>
          <p:nvPr/>
        </p:nvSpPr>
        <p:spPr>
          <a:xfrm>
            <a:off x="6244604" y="6289142"/>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159648" y="6434198"/>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3">
            <a:alphaModFix/>
          </a:blip>
          <a:srcRect t="16597"/>
          <a:stretch/>
        </p:blipFill>
        <p:spPr>
          <a:xfrm>
            <a:off x="5652219" y="1077391"/>
            <a:ext cx="2715833" cy="1130956"/>
          </a:xfrm>
          <a:prstGeom prst="rect">
            <a:avLst/>
          </a:prstGeom>
          <a:noFill/>
          <a:ln>
            <a:noFill/>
          </a:ln>
        </p:spPr>
      </p:pic>
      <p:pic>
        <p:nvPicPr>
          <p:cNvPr id="213" name="Google Shape;213;p33"/>
          <p:cNvPicPr preferRelativeResize="0"/>
          <p:nvPr/>
        </p:nvPicPr>
        <p:blipFill rotWithShape="1">
          <a:blip r:embed="rId4">
            <a:alphaModFix/>
          </a:blip>
          <a:srcRect t="22408"/>
          <a:stretch/>
        </p:blipFill>
        <p:spPr>
          <a:xfrm>
            <a:off x="5652219" y="3071053"/>
            <a:ext cx="2715833" cy="1052132"/>
          </a:xfrm>
          <a:prstGeom prst="rect">
            <a:avLst/>
          </a:prstGeom>
          <a:noFill/>
          <a:ln>
            <a:noFill/>
          </a:ln>
        </p:spPr>
      </p:pic>
      <p:pic>
        <p:nvPicPr>
          <p:cNvPr id="214" name="Google Shape;214;p33"/>
          <p:cNvPicPr preferRelativeResize="0"/>
          <p:nvPr/>
        </p:nvPicPr>
        <p:blipFill rotWithShape="1">
          <a:blip r:embed="rId5">
            <a:alphaModFix/>
          </a:blip>
          <a:srcRect t="16597"/>
          <a:stretch/>
        </p:blipFill>
        <p:spPr>
          <a:xfrm>
            <a:off x="5652219" y="5137634"/>
            <a:ext cx="2715833" cy="1130956"/>
          </a:xfrm>
          <a:prstGeom prst="rect">
            <a:avLst/>
          </a:prstGeom>
          <a:noFill/>
          <a:ln>
            <a:noFill/>
          </a:ln>
        </p:spPr>
      </p:pic>
      <p:sp>
        <p:nvSpPr>
          <p:cNvPr id="215" name="Google Shape;215;p33"/>
          <p:cNvSpPr/>
          <p:nvPr/>
        </p:nvSpPr>
        <p:spPr>
          <a:xfrm>
            <a:off x="485710" y="673568"/>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585606" y="3403215"/>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6">
            <a:alphaModFix/>
          </a:blip>
          <a:srcRect/>
          <a:stretch/>
        </p:blipFill>
        <p:spPr>
          <a:xfrm>
            <a:off x="9401147" y="74933"/>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7">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8">
            <a:alphaModFix/>
          </a:blip>
          <a:srcRect/>
          <a:stretch/>
        </p:blipFill>
        <p:spPr>
          <a:xfrm>
            <a:off x="9313189" y="4641070"/>
            <a:ext cx="2770612" cy="2104297"/>
          </a:xfrm>
          <a:prstGeom prst="rect">
            <a:avLst/>
          </a:prstGeom>
          <a:noFill/>
          <a:ln>
            <a:noFill/>
          </a:ln>
        </p:spPr>
      </p:pic>
      <p:sp>
        <p:nvSpPr>
          <p:cNvPr id="220" name="Google Shape;220;p33"/>
          <p:cNvSpPr txBox="1"/>
          <p:nvPr/>
        </p:nvSpPr>
        <p:spPr>
          <a:xfrm>
            <a:off x="551326" y="2527135"/>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grpSp>
        <p:nvGrpSpPr>
          <p:cNvPr id="7" name="Group 6">
            <a:extLst>
              <a:ext uri="{FF2B5EF4-FFF2-40B4-BE49-F238E27FC236}">
                <a16:creationId xmlns:a16="http://schemas.microsoft.com/office/drawing/2014/main" id="{01313665-AFC6-4F61-9606-2149ADC6877A}"/>
              </a:ext>
            </a:extLst>
          </p:cNvPr>
          <p:cNvGrpSpPr/>
          <p:nvPr/>
        </p:nvGrpSpPr>
        <p:grpSpPr>
          <a:xfrm>
            <a:off x="6087495" y="4066672"/>
            <a:ext cx="1460800" cy="802370"/>
            <a:chOff x="5273763" y="3679309"/>
            <a:chExt cx="1460800" cy="802370"/>
          </a:xfrm>
        </p:grpSpPr>
        <p:sp>
          <p:nvSpPr>
            <p:cNvPr id="198" name="Google Shape;198;p33"/>
            <p:cNvSpPr txBox="1"/>
            <p:nvPr/>
          </p:nvSpPr>
          <p:spPr>
            <a:xfrm>
              <a:off x="5409380" y="3880879"/>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5344358" y="4025861"/>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1" name="Google Shape;221;p33"/>
            <p:cNvSpPr txBox="1"/>
            <p:nvPr/>
          </p:nvSpPr>
          <p:spPr>
            <a:xfrm>
              <a:off x="5273763" y="3679309"/>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grpSp>
      <p:sp>
        <p:nvSpPr>
          <p:cNvPr id="222" name="Google Shape;222;p33"/>
          <p:cNvSpPr txBox="1"/>
          <p:nvPr/>
        </p:nvSpPr>
        <p:spPr>
          <a:xfrm>
            <a:off x="6114548" y="6110915"/>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grpSp>
        <p:nvGrpSpPr>
          <p:cNvPr id="6" name="Group 5">
            <a:extLst>
              <a:ext uri="{FF2B5EF4-FFF2-40B4-BE49-F238E27FC236}">
                <a16:creationId xmlns:a16="http://schemas.microsoft.com/office/drawing/2014/main" id="{FD9B78D3-CD1A-4437-8484-F69FD213D534}"/>
              </a:ext>
            </a:extLst>
          </p:cNvPr>
          <p:cNvGrpSpPr/>
          <p:nvPr/>
        </p:nvGrpSpPr>
        <p:grpSpPr>
          <a:xfrm>
            <a:off x="6070346" y="2046063"/>
            <a:ext cx="1264853" cy="782904"/>
            <a:chOff x="5256614" y="1558032"/>
            <a:chExt cx="1264853" cy="782904"/>
          </a:xfrm>
        </p:grpSpPr>
        <p:sp>
          <p:nvSpPr>
            <p:cNvPr id="207" name="Google Shape;207;p33"/>
            <p:cNvSpPr txBox="1"/>
            <p:nvPr/>
          </p:nvSpPr>
          <p:spPr>
            <a:xfrm>
              <a:off x="5413067" y="1740136"/>
              <a:ext cx="1108400" cy="600800"/>
            </a:xfrm>
            <a:prstGeom prst="rect">
              <a:avLst/>
            </a:prstGeom>
            <a:noFill/>
            <a:ln>
              <a:noFill/>
            </a:ln>
          </p:spPr>
          <p:txBody>
            <a:bodyPr spcFirstLastPara="1" wrap="square" lIns="121900" tIns="121900" rIns="121900" bIns="121900" anchor="t" anchorCtr="0">
              <a:noAutofit/>
            </a:bodyPr>
            <a:lstStyle/>
            <a:p>
              <a:r>
                <a:rPr lang="en" sz="933" dirty="0">
                  <a:solidFill>
                    <a:schemeClr val="dk1"/>
                  </a:solidFill>
                  <a:latin typeface="Calibri"/>
                  <a:ea typeface="Calibri"/>
                  <a:cs typeface="Calibri"/>
                  <a:sym typeface="Calibri"/>
                </a:rPr>
                <a:t>layout-score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orientation-score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adjacency-score</a:t>
              </a:r>
              <a:endParaRPr sz="933" dirty="0">
                <a:solidFill>
                  <a:schemeClr val="dk1"/>
                </a:solidFill>
                <a:latin typeface="Calibri"/>
                <a:ea typeface="Calibri"/>
                <a:cs typeface="Calibri"/>
                <a:sym typeface="Calibri"/>
              </a:endParaRPr>
            </a:p>
            <a:p>
              <a:endParaRPr sz="933" dirty="0">
                <a:solidFill>
                  <a:schemeClr val="dk1"/>
                </a:solidFill>
                <a:latin typeface="Calibri"/>
                <a:ea typeface="Calibri"/>
                <a:cs typeface="Calibri"/>
                <a:sym typeface="Calibri"/>
              </a:endParaRPr>
            </a:p>
          </p:txBody>
        </p:sp>
        <p:grpSp>
          <p:nvGrpSpPr>
            <p:cNvPr id="208" name="Google Shape;208;p33"/>
            <p:cNvGrpSpPr/>
            <p:nvPr/>
          </p:nvGrpSpPr>
          <p:grpSpPr>
            <a:xfrm>
              <a:off x="5356365" y="1880975"/>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3" name="Google Shape;223;p33"/>
            <p:cNvSpPr txBox="1"/>
            <p:nvPr/>
          </p:nvSpPr>
          <p:spPr>
            <a:xfrm>
              <a:off x="5256614" y="1558032"/>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grpSp>
      <p:grpSp>
        <p:nvGrpSpPr>
          <p:cNvPr id="3" name="Group 2">
            <a:extLst>
              <a:ext uri="{FF2B5EF4-FFF2-40B4-BE49-F238E27FC236}">
                <a16:creationId xmlns:a16="http://schemas.microsoft.com/office/drawing/2014/main" id="{AC8EE29F-49F6-4ADF-BCDF-A94D8D23869A}"/>
              </a:ext>
            </a:extLst>
          </p:cNvPr>
          <p:cNvGrpSpPr/>
          <p:nvPr/>
        </p:nvGrpSpPr>
        <p:grpSpPr>
          <a:xfrm>
            <a:off x="466660" y="3019450"/>
            <a:ext cx="4971229" cy="3687817"/>
            <a:chOff x="466660" y="3019450"/>
            <a:chExt cx="4971229" cy="3687817"/>
          </a:xfrm>
        </p:grpSpPr>
        <p:pic>
          <p:nvPicPr>
            <p:cNvPr id="179" name="Google Shape;179;p33"/>
            <p:cNvPicPr preferRelativeResize="0"/>
            <p:nvPr/>
          </p:nvPicPr>
          <p:blipFill rotWithShape="1">
            <a:blip r:embed="rId9">
              <a:alphaModFix/>
            </a:blip>
            <a:srcRect l="12946" r="12990" b="4561"/>
            <a:stretch/>
          </p:blipFill>
          <p:spPr>
            <a:xfrm>
              <a:off x="466660" y="3177547"/>
              <a:ext cx="4873797" cy="3529720"/>
            </a:xfrm>
            <a:prstGeom prst="rect">
              <a:avLst/>
            </a:prstGeom>
            <a:noFill/>
            <a:ln>
              <a:noFill/>
            </a:ln>
          </p:spPr>
        </p:pic>
        <p:sp>
          <p:nvSpPr>
            <p:cNvPr id="2" name="Rectangle 1">
              <a:extLst>
                <a:ext uri="{FF2B5EF4-FFF2-40B4-BE49-F238E27FC236}">
                  <a16:creationId xmlns:a16="http://schemas.microsoft.com/office/drawing/2014/main" id="{F8F203D1-95E2-4319-AFD3-4D614D1481D2}"/>
                </a:ext>
              </a:extLst>
            </p:cNvPr>
            <p:cNvSpPr/>
            <p:nvPr/>
          </p:nvSpPr>
          <p:spPr>
            <a:xfrm>
              <a:off x="4553306" y="3019450"/>
              <a:ext cx="884583" cy="288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2">
            <a:extLst>
              <a:ext uri="{FF2B5EF4-FFF2-40B4-BE49-F238E27FC236}">
                <a16:creationId xmlns:a16="http://schemas.microsoft.com/office/drawing/2014/main" id="{43001AE3-8B8C-40C8-9EFF-5D659EDB7CC1}"/>
              </a:ext>
            </a:extLst>
          </p:cNvPr>
          <p:cNvSpPr txBox="1">
            <a:spLocks/>
          </p:cNvSpPr>
          <p:nvPr/>
        </p:nvSpPr>
        <p:spPr>
          <a:xfrm>
            <a:off x="1728132" y="24536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Problem Formulation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564773827"/>
              </p:ext>
            </p:extLst>
          </p:nvPr>
        </p:nvGraphicFramePr>
        <p:xfrm>
          <a:off x="9295232" y="871970"/>
          <a:ext cx="2485350"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04179">
                  <a:extLst>
                    <a:ext uri="{9D8B030D-6E8A-4147-A177-3AD203B41FA5}">
                      <a16:colId xmlns:a16="http://schemas.microsoft.com/office/drawing/2014/main" val="2476864632"/>
                    </a:ext>
                  </a:extLst>
                </a:gridCol>
                <a:gridCol w="302703">
                  <a:extLst>
                    <a:ext uri="{9D8B030D-6E8A-4147-A177-3AD203B41FA5}">
                      <a16:colId xmlns:a16="http://schemas.microsoft.com/office/drawing/2014/main" val="3134854404"/>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F0</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F1</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F2</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F3</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F4</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F5</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7456122" y="1291428"/>
            <a:ext cx="1295400"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Constraints</a:t>
            </a:r>
          </a:p>
        </p:txBody>
      </p:sp>
      <p:sp>
        <p:nvSpPr>
          <p:cNvPr id="26" name="Rectangle 25">
            <a:extLst>
              <a:ext uri="{FF2B5EF4-FFF2-40B4-BE49-F238E27FC236}">
                <a16:creationId xmlns:a16="http://schemas.microsoft.com/office/drawing/2014/main" id="{B36D0A3D-2068-40BF-A27D-ADCA98DAE019}"/>
              </a:ext>
            </a:extLst>
          </p:cNvPr>
          <p:cNvSpPr/>
          <p:nvPr/>
        </p:nvSpPr>
        <p:spPr>
          <a:xfrm>
            <a:off x="152400" y="1290810"/>
            <a:ext cx="2381165" cy="338554"/>
          </a:xfrm>
          <a:prstGeom prst="rect">
            <a:avLst/>
          </a:prstGeom>
        </p:spPr>
        <p:txBody>
          <a:bodyPr wrap="none">
            <a:spAutoFit/>
          </a:bodyPr>
          <a:lstStyle/>
          <a:p>
            <a:pPr lvl="0"/>
            <a:r>
              <a:rPr lang="en-US" sz="1600" dirty="0">
                <a:latin typeface="Comfortaa" panose="020B0604020202020204" charset="0"/>
                <a:cs typeface="Times New Roman" panose="02020603050405020304" pitchFamily="18" charset="0"/>
              </a:rPr>
              <a:t>Growing a configuration:</a:t>
            </a:r>
          </a:p>
        </p:txBody>
      </p:sp>
      <p:sp>
        <p:nvSpPr>
          <p:cNvPr id="11" name="Rectangle 10">
            <a:extLst>
              <a:ext uri="{FF2B5EF4-FFF2-40B4-BE49-F238E27FC236}">
                <a16:creationId xmlns:a16="http://schemas.microsoft.com/office/drawing/2014/main" id="{90F927A2-41C9-9246-BF12-674B27751FEB}"/>
              </a:ext>
            </a:extLst>
          </p:cNvPr>
          <p:cNvSpPr/>
          <p:nvPr/>
        </p:nvSpPr>
        <p:spPr>
          <a:xfrm>
            <a:off x="63572" y="2551509"/>
            <a:ext cx="1680904" cy="338554"/>
          </a:xfrm>
          <a:prstGeom prst="rect">
            <a:avLst/>
          </a:prstGeom>
        </p:spPr>
        <p:txBody>
          <a:bodyPr wrap="square">
            <a:spAutoFit/>
          </a:bodyPr>
          <a:lstStyle/>
          <a:p>
            <a:pPr lvl="0" algn="r"/>
            <a:r>
              <a:rPr lang="en-US" sz="1600" dirty="0" err="1">
                <a:latin typeface="Comfortaa" panose="020B0604020202020204" charset="0"/>
                <a:cs typeface="Times New Roman" panose="02020603050405020304" pitchFamily="18" charset="0"/>
              </a:rPr>
              <a:t>McMC</a:t>
            </a:r>
            <a:r>
              <a:rPr lang="en-US" sz="1600" dirty="0">
                <a:latin typeface="Comfortaa" panose="020B0604020202020204"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67565" y="3880370"/>
            <a:ext cx="1550154" cy="338554"/>
          </a:xfrm>
          <a:prstGeom prst="rect">
            <a:avLst/>
          </a:prstGeom>
        </p:spPr>
        <p:txBody>
          <a:bodyPr wrap="square">
            <a:spAutoFit/>
          </a:bodyPr>
          <a:lstStyle/>
          <a:p>
            <a:pPr lvl="0" algn="r"/>
            <a:r>
              <a:rPr lang="en-US" sz="1600" dirty="0">
                <a:latin typeface="Comfortaa" panose="020B0604020202020204" charset="0"/>
                <a:cs typeface="Times New Roman" panose="02020603050405020304" pitchFamily="18" charset="0"/>
              </a:rPr>
              <a:t>Representation</a:t>
            </a:r>
          </a:p>
        </p:txBody>
      </p:sp>
      <p:sp>
        <p:nvSpPr>
          <p:cNvPr id="4" name="Title 2">
            <a:extLst>
              <a:ext uri="{FF2B5EF4-FFF2-40B4-BE49-F238E27FC236}">
                <a16:creationId xmlns:a16="http://schemas.microsoft.com/office/drawing/2014/main" id="{ECE42D76-A496-492D-8196-58D65E6F31BF}"/>
              </a:ext>
            </a:extLst>
          </p:cNvPr>
          <p:cNvSpPr txBox="1">
            <a:spLocks/>
          </p:cNvSpPr>
          <p:nvPr/>
        </p:nvSpPr>
        <p:spPr>
          <a:xfrm>
            <a:off x="1728132" y="243703"/>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1</a:t>
            </a:r>
          </a:p>
        </p:txBody>
      </p:sp>
      <p:pic>
        <p:nvPicPr>
          <p:cNvPr id="5" name="Picture 4">
            <a:extLst>
              <a:ext uri="{FF2B5EF4-FFF2-40B4-BE49-F238E27FC236}">
                <a16:creationId xmlns:a16="http://schemas.microsoft.com/office/drawing/2014/main" id="{1B464E35-8602-486E-93E7-99298AA2EB56}"/>
              </a:ext>
            </a:extLst>
          </p:cNvPr>
          <p:cNvPicPr>
            <a:picLocks noChangeAspect="1"/>
          </p:cNvPicPr>
          <p:nvPr/>
        </p:nvPicPr>
        <p:blipFill rotWithShape="1">
          <a:blip r:embed="rId3"/>
          <a:srcRect l="3504" t="40166" r="82194" b="44773"/>
          <a:stretch/>
        </p:blipFill>
        <p:spPr>
          <a:xfrm>
            <a:off x="2481521" y="2264797"/>
            <a:ext cx="1280852" cy="952174"/>
          </a:xfrm>
          <a:prstGeom prst="rect">
            <a:avLst/>
          </a:prstGeom>
        </p:spPr>
      </p:pic>
      <p:grpSp>
        <p:nvGrpSpPr>
          <p:cNvPr id="38" name="Group 37">
            <a:extLst>
              <a:ext uri="{FF2B5EF4-FFF2-40B4-BE49-F238E27FC236}">
                <a16:creationId xmlns:a16="http://schemas.microsoft.com/office/drawing/2014/main" id="{6CF56812-C85B-4D06-9642-3A5872C92902}"/>
              </a:ext>
            </a:extLst>
          </p:cNvPr>
          <p:cNvGrpSpPr/>
          <p:nvPr/>
        </p:nvGrpSpPr>
        <p:grpSpPr>
          <a:xfrm>
            <a:off x="8964265" y="1036593"/>
            <a:ext cx="304148" cy="1110714"/>
            <a:chOff x="-107687" y="668288"/>
            <a:chExt cx="195212" cy="1152858"/>
          </a:xfrm>
        </p:grpSpPr>
        <p:pic>
          <p:nvPicPr>
            <p:cNvPr id="39" name="Picture 38">
              <a:extLst>
                <a:ext uri="{FF2B5EF4-FFF2-40B4-BE49-F238E27FC236}">
                  <a16:creationId xmlns:a16="http://schemas.microsoft.com/office/drawing/2014/main" id="{FA8B4171-864F-426E-A674-AE36D1F2FFFB}"/>
                </a:ext>
              </a:extLst>
            </p:cNvPr>
            <p:cNvPicPr>
              <a:picLocks noChangeAspect="1"/>
            </p:cNvPicPr>
            <p:nvPr/>
          </p:nvPicPr>
          <p:blipFill rotWithShape="1">
            <a:blip r:embed="rId4"/>
            <a:srcRect l="42081" t="71611" r="54996" b="25752"/>
            <a:stretch/>
          </p:blipFill>
          <p:spPr>
            <a:xfrm>
              <a:off x="-107687" y="668288"/>
              <a:ext cx="195212" cy="163279"/>
            </a:xfrm>
            <a:prstGeom prst="rect">
              <a:avLst/>
            </a:prstGeom>
          </p:spPr>
        </p:pic>
        <p:pic>
          <p:nvPicPr>
            <p:cNvPr id="40" name="Picture 39">
              <a:extLst>
                <a:ext uri="{FF2B5EF4-FFF2-40B4-BE49-F238E27FC236}">
                  <a16:creationId xmlns:a16="http://schemas.microsoft.com/office/drawing/2014/main" id="{3E112D8F-A7A8-4301-890E-EAC866C0EC45}"/>
                </a:ext>
              </a:extLst>
            </p:cNvPr>
            <p:cNvPicPr>
              <a:picLocks noChangeAspect="1"/>
            </p:cNvPicPr>
            <p:nvPr/>
          </p:nvPicPr>
          <p:blipFill rotWithShape="1">
            <a:blip r:embed="rId4"/>
            <a:srcRect l="37790" t="64063" r="59287" b="33300"/>
            <a:stretch/>
          </p:blipFill>
          <p:spPr>
            <a:xfrm>
              <a:off x="-107687" y="865379"/>
              <a:ext cx="195212" cy="163279"/>
            </a:xfrm>
            <a:prstGeom prst="rect">
              <a:avLst/>
            </a:prstGeom>
          </p:spPr>
        </p:pic>
        <p:pic>
          <p:nvPicPr>
            <p:cNvPr id="41" name="Picture 40">
              <a:extLst>
                <a:ext uri="{FF2B5EF4-FFF2-40B4-BE49-F238E27FC236}">
                  <a16:creationId xmlns:a16="http://schemas.microsoft.com/office/drawing/2014/main" id="{C1242B78-5844-4683-857A-5D60927ACC7B}"/>
                </a:ext>
              </a:extLst>
            </p:cNvPr>
            <p:cNvPicPr>
              <a:picLocks noChangeAspect="1"/>
            </p:cNvPicPr>
            <p:nvPr/>
          </p:nvPicPr>
          <p:blipFill rotWithShape="1">
            <a:blip r:embed="rId4"/>
            <a:srcRect l="36479" t="47021" r="60598" b="50342"/>
            <a:stretch/>
          </p:blipFill>
          <p:spPr>
            <a:xfrm>
              <a:off x="-107687" y="1057220"/>
              <a:ext cx="195212" cy="163279"/>
            </a:xfrm>
            <a:prstGeom prst="rect">
              <a:avLst/>
            </a:prstGeom>
          </p:spPr>
        </p:pic>
        <p:pic>
          <p:nvPicPr>
            <p:cNvPr id="42" name="Picture 41">
              <a:extLst>
                <a:ext uri="{FF2B5EF4-FFF2-40B4-BE49-F238E27FC236}">
                  <a16:creationId xmlns:a16="http://schemas.microsoft.com/office/drawing/2014/main" id="{019E4F49-D05D-4BA4-A8B0-8D6F323207F7}"/>
                </a:ext>
              </a:extLst>
            </p:cNvPr>
            <p:cNvPicPr>
              <a:picLocks noChangeAspect="1"/>
            </p:cNvPicPr>
            <p:nvPr/>
          </p:nvPicPr>
          <p:blipFill rotWithShape="1">
            <a:blip r:embed="rId4"/>
            <a:srcRect l="49076" t="62825" r="48001" b="34538"/>
            <a:stretch/>
          </p:blipFill>
          <p:spPr>
            <a:xfrm>
              <a:off x="-107687" y="1263135"/>
              <a:ext cx="195212" cy="163279"/>
            </a:xfrm>
            <a:prstGeom prst="rect">
              <a:avLst/>
            </a:prstGeom>
          </p:spPr>
        </p:pic>
        <p:pic>
          <p:nvPicPr>
            <p:cNvPr id="43" name="Picture 42">
              <a:extLst>
                <a:ext uri="{FF2B5EF4-FFF2-40B4-BE49-F238E27FC236}">
                  <a16:creationId xmlns:a16="http://schemas.microsoft.com/office/drawing/2014/main" id="{99072B18-97C0-46D9-A5EA-6BD17BC8E1BC}"/>
                </a:ext>
              </a:extLst>
            </p:cNvPr>
            <p:cNvPicPr>
              <a:picLocks noChangeAspect="1"/>
            </p:cNvPicPr>
            <p:nvPr/>
          </p:nvPicPr>
          <p:blipFill rotWithShape="1">
            <a:blip r:embed="rId4"/>
            <a:srcRect l="49282" t="27652" r="47795" b="69711"/>
            <a:stretch/>
          </p:blipFill>
          <p:spPr>
            <a:xfrm>
              <a:off x="-107687" y="1457429"/>
              <a:ext cx="195212" cy="163279"/>
            </a:xfrm>
            <a:prstGeom prst="rect">
              <a:avLst/>
            </a:prstGeom>
          </p:spPr>
        </p:pic>
        <p:pic>
          <p:nvPicPr>
            <p:cNvPr id="44" name="Picture 43">
              <a:extLst>
                <a:ext uri="{FF2B5EF4-FFF2-40B4-BE49-F238E27FC236}">
                  <a16:creationId xmlns:a16="http://schemas.microsoft.com/office/drawing/2014/main" id="{4A4AE105-0A43-44EB-9EBB-0EF5404C3A4C}"/>
                </a:ext>
              </a:extLst>
            </p:cNvPr>
            <p:cNvPicPr>
              <a:picLocks noChangeAspect="1"/>
            </p:cNvPicPr>
            <p:nvPr/>
          </p:nvPicPr>
          <p:blipFill rotWithShape="1">
            <a:blip r:embed="rId4"/>
            <a:srcRect l="45394" t="49533" r="51683" b="47830"/>
            <a:stretch/>
          </p:blipFill>
          <p:spPr>
            <a:xfrm>
              <a:off x="-107687" y="1657867"/>
              <a:ext cx="195212" cy="163279"/>
            </a:xfrm>
            <a:prstGeom prst="rect">
              <a:avLst/>
            </a:prstGeom>
          </p:spPr>
        </p:pic>
      </p:grpSp>
      <p:grpSp>
        <p:nvGrpSpPr>
          <p:cNvPr id="45" name="Group 44">
            <a:extLst>
              <a:ext uri="{FF2B5EF4-FFF2-40B4-BE49-F238E27FC236}">
                <a16:creationId xmlns:a16="http://schemas.microsoft.com/office/drawing/2014/main" id="{E300C0B5-E494-4F05-B211-C1727A0FB301}"/>
              </a:ext>
            </a:extLst>
          </p:cNvPr>
          <p:cNvGrpSpPr/>
          <p:nvPr/>
        </p:nvGrpSpPr>
        <p:grpSpPr>
          <a:xfrm>
            <a:off x="10868950" y="3625617"/>
            <a:ext cx="1176047" cy="1266348"/>
            <a:chOff x="8218595" y="3085908"/>
            <a:chExt cx="1176047" cy="1266348"/>
          </a:xfrm>
        </p:grpSpPr>
        <p:sp>
          <p:nvSpPr>
            <p:cNvPr id="46" name="Rectangle 45">
              <a:extLst>
                <a:ext uri="{FF2B5EF4-FFF2-40B4-BE49-F238E27FC236}">
                  <a16:creationId xmlns:a16="http://schemas.microsoft.com/office/drawing/2014/main" id="{4AECE775-7670-4583-A50E-BB3AFB54BF2E}"/>
                </a:ext>
              </a:extLst>
            </p:cNvPr>
            <p:cNvSpPr/>
            <p:nvPr/>
          </p:nvSpPr>
          <p:spPr>
            <a:xfrm>
              <a:off x="8466081" y="3136900"/>
              <a:ext cx="350271" cy="307777"/>
            </a:xfrm>
            <a:prstGeom prst="rect">
              <a:avLst/>
            </a:prstGeom>
          </p:spPr>
          <p:txBody>
            <a:bodyPr wrap="square">
              <a:spAutoFit/>
            </a:bodyPr>
            <a:lstStyle/>
            <a:p>
              <a:r>
                <a:rPr lang="en-US" sz="1400" dirty="0"/>
                <a:t>f0</a:t>
              </a:r>
            </a:p>
          </p:txBody>
        </p:sp>
        <p:cxnSp>
          <p:nvCxnSpPr>
            <p:cNvPr id="47" name="Straight Arrow Connector 46">
              <a:extLst>
                <a:ext uri="{FF2B5EF4-FFF2-40B4-BE49-F238E27FC236}">
                  <a16:creationId xmlns:a16="http://schemas.microsoft.com/office/drawing/2014/main" id="{48FAF929-C8B4-44D6-96B9-298073EC33D5}"/>
                </a:ext>
              </a:extLst>
            </p:cNvPr>
            <p:cNvCxnSpPr>
              <a:cxnSpLocks/>
            </p:cNvCxnSpPr>
            <p:nvPr/>
          </p:nvCxnSpPr>
          <p:spPr>
            <a:xfrm>
              <a:off x="8712475" y="3313007"/>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32124D52-851A-4AA3-AABF-86EE9B8DC259}"/>
                </a:ext>
              </a:extLst>
            </p:cNvPr>
            <p:cNvSpPr/>
            <p:nvPr/>
          </p:nvSpPr>
          <p:spPr>
            <a:xfrm>
              <a:off x="8776947" y="3439306"/>
              <a:ext cx="370683" cy="307777"/>
            </a:xfrm>
            <a:prstGeom prst="rect">
              <a:avLst/>
            </a:prstGeom>
          </p:spPr>
          <p:txBody>
            <a:bodyPr wrap="square">
              <a:spAutoFit/>
            </a:bodyPr>
            <a:lstStyle/>
            <a:p>
              <a:r>
                <a:rPr lang="en-US" sz="1400" dirty="0"/>
                <a:t>f1</a:t>
              </a:r>
            </a:p>
          </p:txBody>
        </p:sp>
        <p:sp>
          <p:nvSpPr>
            <p:cNvPr id="49" name="Rectangle 48">
              <a:extLst>
                <a:ext uri="{FF2B5EF4-FFF2-40B4-BE49-F238E27FC236}">
                  <a16:creationId xmlns:a16="http://schemas.microsoft.com/office/drawing/2014/main" id="{A6C239C9-0417-494F-96F3-C77E294C5A35}"/>
                </a:ext>
              </a:extLst>
            </p:cNvPr>
            <p:cNvSpPr/>
            <p:nvPr/>
          </p:nvSpPr>
          <p:spPr>
            <a:xfrm>
              <a:off x="8890037" y="4044479"/>
              <a:ext cx="370682" cy="307777"/>
            </a:xfrm>
            <a:prstGeom prst="rect">
              <a:avLst/>
            </a:prstGeom>
          </p:spPr>
          <p:txBody>
            <a:bodyPr wrap="square">
              <a:spAutoFit/>
            </a:bodyPr>
            <a:lstStyle/>
            <a:p>
              <a:r>
                <a:rPr lang="en-US" sz="1400" dirty="0"/>
                <a:t>f5</a:t>
              </a:r>
            </a:p>
          </p:txBody>
        </p:sp>
        <p:sp>
          <p:nvSpPr>
            <p:cNvPr id="50" name="Rectangle 49">
              <a:extLst>
                <a:ext uri="{FF2B5EF4-FFF2-40B4-BE49-F238E27FC236}">
                  <a16:creationId xmlns:a16="http://schemas.microsoft.com/office/drawing/2014/main" id="{7F0DA099-ADC0-42BA-AC74-A313F7A1C897}"/>
                </a:ext>
              </a:extLst>
            </p:cNvPr>
            <p:cNvSpPr/>
            <p:nvPr/>
          </p:nvSpPr>
          <p:spPr>
            <a:xfrm>
              <a:off x="8218595" y="3533962"/>
              <a:ext cx="386939" cy="307777"/>
            </a:xfrm>
            <a:prstGeom prst="rect">
              <a:avLst/>
            </a:prstGeom>
          </p:spPr>
          <p:txBody>
            <a:bodyPr wrap="square">
              <a:spAutoFit/>
            </a:bodyPr>
            <a:lstStyle/>
            <a:p>
              <a:r>
                <a:rPr lang="en-US" sz="1400" dirty="0"/>
                <a:t>f3</a:t>
              </a:r>
            </a:p>
          </p:txBody>
        </p:sp>
        <p:sp>
          <p:nvSpPr>
            <p:cNvPr id="51" name="Rectangle 50">
              <a:extLst>
                <a:ext uri="{FF2B5EF4-FFF2-40B4-BE49-F238E27FC236}">
                  <a16:creationId xmlns:a16="http://schemas.microsoft.com/office/drawing/2014/main" id="{CF932E2A-FF42-4877-B957-A1FD4C9187FF}"/>
                </a:ext>
              </a:extLst>
            </p:cNvPr>
            <p:cNvSpPr/>
            <p:nvPr/>
          </p:nvSpPr>
          <p:spPr>
            <a:xfrm>
              <a:off x="9023967" y="3085908"/>
              <a:ext cx="370675" cy="307777"/>
            </a:xfrm>
            <a:prstGeom prst="rect">
              <a:avLst/>
            </a:prstGeom>
          </p:spPr>
          <p:txBody>
            <a:bodyPr wrap="square">
              <a:spAutoFit/>
            </a:bodyPr>
            <a:lstStyle/>
            <a:p>
              <a:r>
                <a:rPr lang="en-US" sz="1400" dirty="0"/>
                <a:t>f2</a:t>
              </a:r>
            </a:p>
          </p:txBody>
        </p:sp>
        <p:cxnSp>
          <p:nvCxnSpPr>
            <p:cNvPr id="52" name="Straight Arrow Connector 51">
              <a:extLst>
                <a:ext uri="{FF2B5EF4-FFF2-40B4-BE49-F238E27FC236}">
                  <a16:creationId xmlns:a16="http://schemas.microsoft.com/office/drawing/2014/main" id="{4E7A844D-5E97-4E92-96B0-099BE47B14E2}"/>
                </a:ext>
              </a:extLst>
            </p:cNvPr>
            <p:cNvCxnSpPr>
              <a:cxnSpLocks/>
            </p:cNvCxnSpPr>
            <p:nvPr/>
          </p:nvCxnSpPr>
          <p:spPr>
            <a:xfrm flipH="1">
              <a:off x="8466081" y="3403069"/>
              <a:ext cx="153473" cy="19012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6BB1A23-EDC4-48D2-A4FF-6DA47328748E}"/>
                </a:ext>
              </a:extLst>
            </p:cNvPr>
            <p:cNvCxnSpPr>
              <a:cxnSpLocks/>
            </p:cNvCxnSpPr>
            <p:nvPr/>
          </p:nvCxnSpPr>
          <p:spPr>
            <a:xfrm flipH="1">
              <a:off x="8591588" y="4203214"/>
              <a:ext cx="342862" cy="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5664EFE-27B5-4BF3-8F20-7A45D3D6D46D}"/>
                </a:ext>
              </a:extLst>
            </p:cNvPr>
            <p:cNvCxnSpPr>
              <a:cxnSpLocks/>
            </p:cNvCxnSpPr>
            <p:nvPr/>
          </p:nvCxnSpPr>
          <p:spPr>
            <a:xfrm flipH="1">
              <a:off x="8501761" y="3619484"/>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1D05A6B3-4FEA-4082-AF6D-51330B3622F5}"/>
                </a:ext>
              </a:extLst>
            </p:cNvPr>
            <p:cNvSpPr/>
            <p:nvPr/>
          </p:nvSpPr>
          <p:spPr>
            <a:xfrm>
              <a:off x="8296120" y="4037044"/>
              <a:ext cx="370682" cy="307777"/>
            </a:xfrm>
            <a:prstGeom prst="rect">
              <a:avLst/>
            </a:prstGeom>
          </p:spPr>
          <p:txBody>
            <a:bodyPr wrap="square">
              <a:spAutoFit/>
            </a:bodyPr>
            <a:lstStyle/>
            <a:p>
              <a:r>
                <a:rPr lang="en-US" sz="1400" dirty="0"/>
                <a:t>f4</a:t>
              </a:r>
            </a:p>
          </p:txBody>
        </p:sp>
        <p:cxnSp>
          <p:nvCxnSpPr>
            <p:cNvPr id="56" name="Straight Arrow Connector 55">
              <a:extLst>
                <a:ext uri="{FF2B5EF4-FFF2-40B4-BE49-F238E27FC236}">
                  <a16:creationId xmlns:a16="http://schemas.microsoft.com/office/drawing/2014/main" id="{19B3134D-EE5F-4BED-8788-340F97C2368F}"/>
                </a:ext>
              </a:extLst>
            </p:cNvPr>
            <p:cNvCxnSpPr>
              <a:cxnSpLocks/>
            </p:cNvCxnSpPr>
            <p:nvPr/>
          </p:nvCxnSpPr>
          <p:spPr>
            <a:xfrm>
              <a:off x="8407400" y="3803650"/>
              <a:ext cx="0" cy="26035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CA2DF79E-8058-44A6-9E82-6D8D4F5CCB6B}"/>
                </a:ext>
              </a:extLst>
            </p:cNvPr>
            <p:cNvCxnSpPr>
              <a:cxnSpLocks/>
            </p:cNvCxnSpPr>
            <p:nvPr/>
          </p:nvCxnSpPr>
          <p:spPr>
            <a:xfrm>
              <a:off x="8496300" y="3790950"/>
              <a:ext cx="469900" cy="29210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C181E954-3348-4CDE-9923-DAF5B1941027}"/>
                </a:ext>
              </a:extLst>
            </p:cNvPr>
            <p:cNvCxnSpPr>
              <a:cxnSpLocks/>
            </p:cNvCxnSpPr>
            <p:nvPr/>
          </p:nvCxnSpPr>
          <p:spPr>
            <a:xfrm flipH="1">
              <a:off x="8743061" y="3232134"/>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4233D7A9-D2E9-44C3-A1FA-B578B326DD86}"/>
                </a:ext>
              </a:extLst>
            </p:cNvPr>
            <p:cNvCxnSpPr>
              <a:cxnSpLocks/>
            </p:cNvCxnSpPr>
            <p:nvPr/>
          </p:nvCxnSpPr>
          <p:spPr>
            <a:xfrm flipH="1">
              <a:off x="9060561" y="3340100"/>
              <a:ext cx="121539" cy="218281"/>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0F5DFB05-4B9C-4DEE-85EE-8F4E1FB99776}"/>
              </a:ext>
            </a:extLst>
          </p:cNvPr>
          <p:cNvGrpSpPr/>
          <p:nvPr/>
        </p:nvGrpSpPr>
        <p:grpSpPr>
          <a:xfrm>
            <a:off x="2698880" y="3575067"/>
            <a:ext cx="1220422" cy="1329584"/>
            <a:chOff x="910385" y="2050687"/>
            <a:chExt cx="1220422" cy="1329584"/>
          </a:xfrm>
        </p:grpSpPr>
        <p:sp>
          <p:nvSpPr>
            <p:cNvPr id="61" name="Rectangle 60">
              <a:extLst>
                <a:ext uri="{FF2B5EF4-FFF2-40B4-BE49-F238E27FC236}">
                  <a16:creationId xmlns:a16="http://schemas.microsoft.com/office/drawing/2014/main" id="{415BC3A9-F320-41B2-9A97-03E8B5D70B85}"/>
                </a:ext>
              </a:extLst>
            </p:cNvPr>
            <p:cNvSpPr/>
            <p:nvPr/>
          </p:nvSpPr>
          <p:spPr>
            <a:xfrm>
              <a:off x="1244746" y="2217059"/>
              <a:ext cx="350271" cy="307777"/>
            </a:xfrm>
            <a:prstGeom prst="rect">
              <a:avLst/>
            </a:prstGeom>
          </p:spPr>
          <p:txBody>
            <a:bodyPr wrap="square">
              <a:spAutoFit/>
            </a:bodyPr>
            <a:lstStyle/>
            <a:p>
              <a:r>
                <a:rPr lang="en-US" sz="1400" dirty="0"/>
                <a:t>f0</a:t>
              </a:r>
            </a:p>
          </p:txBody>
        </p:sp>
        <p:cxnSp>
          <p:nvCxnSpPr>
            <p:cNvPr id="62" name="Straight Arrow Connector 61">
              <a:extLst>
                <a:ext uri="{FF2B5EF4-FFF2-40B4-BE49-F238E27FC236}">
                  <a16:creationId xmlns:a16="http://schemas.microsoft.com/office/drawing/2014/main" id="{794F2918-6BB9-490F-8956-920EDBC35580}"/>
                </a:ext>
              </a:extLst>
            </p:cNvPr>
            <p:cNvCxnSpPr>
              <a:cxnSpLocks/>
            </p:cNvCxnSpPr>
            <p:nvPr/>
          </p:nvCxnSpPr>
          <p:spPr>
            <a:xfrm flipH="1">
              <a:off x="1112805" y="2432344"/>
              <a:ext cx="216118" cy="22944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DB9635BC-0798-408C-B89C-4F68A9878AE1}"/>
                </a:ext>
              </a:extLst>
            </p:cNvPr>
            <p:cNvSpPr/>
            <p:nvPr/>
          </p:nvSpPr>
          <p:spPr>
            <a:xfrm>
              <a:off x="910385" y="2602943"/>
              <a:ext cx="370683" cy="307777"/>
            </a:xfrm>
            <a:prstGeom prst="rect">
              <a:avLst/>
            </a:prstGeom>
          </p:spPr>
          <p:txBody>
            <a:bodyPr wrap="square">
              <a:spAutoFit/>
            </a:bodyPr>
            <a:lstStyle/>
            <a:p>
              <a:r>
                <a:rPr lang="en-US" sz="1400" dirty="0"/>
                <a:t>f3</a:t>
              </a:r>
            </a:p>
          </p:txBody>
        </p:sp>
        <p:sp>
          <p:nvSpPr>
            <p:cNvPr id="64" name="Rectangle 63">
              <a:extLst>
                <a:ext uri="{FF2B5EF4-FFF2-40B4-BE49-F238E27FC236}">
                  <a16:creationId xmlns:a16="http://schemas.microsoft.com/office/drawing/2014/main" id="{90061B16-1B53-4749-8168-4017D194F85D}"/>
                </a:ext>
              </a:extLst>
            </p:cNvPr>
            <p:cNvSpPr/>
            <p:nvPr/>
          </p:nvSpPr>
          <p:spPr>
            <a:xfrm>
              <a:off x="1760125" y="2050687"/>
              <a:ext cx="370682" cy="307777"/>
            </a:xfrm>
            <a:prstGeom prst="rect">
              <a:avLst/>
            </a:prstGeom>
          </p:spPr>
          <p:txBody>
            <a:bodyPr wrap="square">
              <a:spAutoFit/>
            </a:bodyPr>
            <a:lstStyle/>
            <a:p>
              <a:r>
                <a:rPr lang="en-US" sz="1400" dirty="0"/>
                <a:t>f5</a:t>
              </a:r>
            </a:p>
          </p:txBody>
        </p:sp>
        <p:sp>
          <p:nvSpPr>
            <p:cNvPr id="65" name="Rectangle 64">
              <a:extLst>
                <a:ext uri="{FF2B5EF4-FFF2-40B4-BE49-F238E27FC236}">
                  <a16:creationId xmlns:a16="http://schemas.microsoft.com/office/drawing/2014/main" id="{2DAE5C70-BDE1-40E2-B94C-4B9965ABE4ED}"/>
                </a:ext>
              </a:extLst>
            </p:cNvPr>
            <p:cNvSpPr/>
            <p:nvPr/>
          </p:nvSpPr>
          <p:spPr>
            <a:xfrm>
              <a:off x="1260492" y="2798215"/>
              <a:ext cx="386939" cy="307777"/>
            </a:xfrm>
            <a:prstGeom prst="rect">
              <a:avLst/>
            </a:prstGeom>
          </p:spPr>
          <p:txBody>
            <a:bodyPr wrap="square">
              <a:spAutoFit/>
            </a:bodyPr>
            <a:lstStyle/>
            <a:p>
              <a:r>
                <a:rPr lang="en-US" sz="1400" dirty="0"/>
                <a:t>f1</a:t>
              </a:r>
            </a:p>
          </p:txBody>
        </p:sp>
        <p:sp>
          <p:nvSpPr>
            <p:cNvPr id="66" name="Rectangle 65">
              <a:extLst>
                <a:ext uri="{FF2B5EF4-FFF2-40B4-BE49-F238E27FC236}">
                  <a16:creationId xmlns:a16="http://schemas.microsoft.com/office/drawing/2014/main" id="{68F3B805-0355-464A-ABA0-E22E1ED00214}"/>
                </a:ext>
              </a:extLst>
            </p:cNvPr>
            <p:cNvSpPr/>
            <p:nvPr/>
          </p:nvSpPr>
          <p:spPr>
            <a:xfrm>
              <a:off x="928728" y="3072494"/>
              <a:ext cx="370675" cy="307777"/>
            </a:xfrm>
            <a:prstGeom prst="rect">
              <a:avLst/>
            </a:prstGeom>
          </p:spPr>
          <p:txBody>
            <a:bodyPr wrap="square">
              <a:spAutoFit/>
            </a:bodyPr>
            <a:lstStyle/>
            <a:p>
              <a:r>
                <a:rPr lang="en-US" sz="1400" dirty="0"/>
                <a:t>f2</a:t>
              </a:r>
            </a:p>
          </p:txBody>
        </p:sp>
        <p:sp>
          <p:nvSpPr>
            <p:cNvPr id="67" name="Rectangle 66">
              <a:extLst>
                <a:ext uri="{FF2B5EF4-FFF2-40B4-BE49-F238E27FC236}">
                  <a16:creationId xmlns:a16="http://schemas.microsoft.com/office/drawing/2014/main" id="{930679B8-5F41-42CC-A5E4-CD9CC7DBB6CE}"/>
                </a:ext>
              </a:extLst>
            </p:cNvPr>
            <p:cNvSpPr/>
            <p:nvPr/>
          </p:nvSpPr>
          <p:spPr>
            <a:xfrm>
              <a:off x="1666930" y="2847772"/>
              <a:ext cx="370682" cy="307777"/>
            </a:xfrm>
            <a:prstGeom prst="rect">
              <a:avLst/>
            </a:prstGeom>
          </p:spPr>
          <p:txBody>
            <a:bodyPr wrap="square">
              <a:spAutoFit/>
            </a:bodyPr>
            <a:lstStyle/>
            <a:p>
              <a:r>
                <a:rPr lang="en-US" sz="1400" dirty="0"/>
                <a:t>f4</a:t>
              </a:r>
            </a:p>
          </p:txBody>
        </p:sp>
        <p:cxnSp>
          <p:nvCxnSpPr>
            <p:cNvPr id="68" name="Straight Arrow Connector 67">
              <a:extLst>
                <a:ext uri="{FF2B5EF4-FFF2-40B4-BE49-F238E27FC236}">
                  <a16:creationId xmlns:a16="http://schemas.microsoft.com/office/drawing/2014/main" id="{AA178D4E-6305-4442-99B4-327C7C9574D1}"/>
                </a:ext>
              </a:extLst>
            </p:cNvPr>
            <p:cNvCxnSpPr>
              <a:cxnSpLocks/>
            </p:cNvCxnSpPr>
            <p:nvPr/>
          </p:nvCxnSpPr>
          <p:spPr>
            <a:xfrm>
              <a:off x="1398219" y="2483228"/>
              <a:ext cx="0" cy="30831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9966891-55EE-44CF-818B-794500D5371C}"/>
                </a:ext>
              </a:extLst>
            </p:cNvPr>
            <p:cNvCxnSpPr>
              <a:cxnSpLocks/>
            </p:cNvCxnSpPr>
            <p:nvPr/>
          </p:nvCxnSpPr>
          <p:spPr>
            <a:xfrm>
              <a:off x="1536035" y="2953464"/>
              <a:ext cx="172307" cy="42944"/>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14FB682B-4B6F-40CC-BBCA-3159C784CAB4}"/>
                </a:ext>
              </a:extLst>
            </p:cNvPr>
            <p:cNvCxnSpPr>
              <a:cxnSpLocks/>
            </p:cNvCxnSpPr>
            <p:nvPr/>
          </p:nvCxnSpPr>
          <p:spPr>
            <a:xfrm>
              <a:off x="1074720" y="2876067"/>
              <a:ext cx="0" cy="22356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4E9A3470-B1BD-4714-8DC4-226730BB847D}"/>
                </a:ext>
              </a:extLst>
            </p:cNvPr>
            <p:cNvCxnSpPr>
              <a:cxnSpLocks/>
            </p:cNvCxnSpPr>
            <p:nvPr/>
          </p:nvCxnSpPr>
          <p:spPr>
            <a:xfrm flipV="1">
              <a:off x="1536700" y="2210710"/>
              <a:ext cx="279400" cy="9524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336DE42F-C0B1-4134-8A30-AF2B6ACD0576}"/>
                </a:ext>
              </a:extLst>
            </p:cNvPr>
            <p:cNvCxnSpPr>
              <a:cxnSpLocks/>
              <a:endCxn id="67" idx="0"/>
            </p:cNvCxnSpPr>
            <p:nvPr/>
          </p:nvCxnSpPr>
          <p:spPr>
            <a:xfrm flipH="1">
              <a:off x="1852271" y="2338767"/>
              <a:ext cx="50362" cy="50900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81703CFF-7DC7-47B3-BE6C-90A6041ABB51}"/>
                </a:ext>
              </a:extLst>
            </p:cNvPr>
            <p:cNvCxnSpPr>
              <a:cxnSpLocks/>
            </p:cNvCxnSpPr>
            <p:nvPr/>
          </p:nvCxnSpPr>
          <p:spPr>
            <a:xfrm flipH="1">
              <a:off x="1520819" y="2338767"/>
              <a:ext cx="287105" cy="49416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3BC8C05C-6E9E-4A3F-8375-E5020BEB5E10}"/>
              </a:ext>
            </a:extLst>
          </p:cNvPr>
          <p:cNvGrpSpPr/>
          <p:nvPr/>
        </p:nvGrpSpPr>
        <p:grpSpPr>
          <a:xfrm>
            <a:off x="8534400" y="3560691"/>
            <a:ext cx="917015" cy="1250357"/>
            <a:chOff x="7350033" y="1950152"/>
            <a:chExt cx="917015" cy="1250357"/>
          </a:xfrm>
        </p:grpSpPr>
        <p:sp>
          <p:nvSpPr>
            <p:cNvPr id="75" name="Rectangle 74">
              <a:extLst>
                <a:ext uri="{FF2B5EF4-FFF2-40B4-BE49-F238E27FC236}">
                  <a16:creationId xmlns:a16="http://schemas.microsoft.com/office/drawing/2014/main" id="{A4FF11CE-E5F3-4480-802A-5B898583594B}"/>
                </a:ext>
              </a:extLst>
            </p:cNvPr>
            <p:cNvSpPr/>
            <p:nvPr/>
          </p:nvSpPr>
          <p:spPr>
            <a:xfrm>
              <a:off x="7896366" y="2802298"/>
              <a:ext cx="370682" cy="307777"/>
            </a:xfrm>
            <a:prstGeom prst="rect">
              <a:avLst/>
            </a:prstGeom>
          </p:spPr>
          <p:txBody>
            <a:bodyPr wrap="square">
              <a:spAutoFit/>
            </a:bodyPr>
            <a:lstStyle/>
            <a:p>
              <a:r>
                <a:rPr lang="en-US" sz="1400" dirty="0"/>
                <a:t>f4</a:t>
              </a:r>
            </a:p>
          </p:txBody>
        </p:sp>
        <p:sp>
          <p:nvSpPr>
            <p:cNvPr id="76" name="Rectangle 75">
              <a:extLst>
                <a:ext uri="{FF2B5EF4-FFF2-40B4-BE49-F238E27FC236}">
                  <a16:creationId xmlns:a16="http://schemas.microsoft.com/office/drawing/2014/main" id="{C2875BFB-98D7-462B-A634-A51D21F0AAC5}"/>
                </a:ext>
              </a:extLst>
            </p:cNvPr>
            <p:cNvSpPr/>
            <p:nvPr/>
          </p:nvSpPr>
          <p:spPr>
            <a:xfrm>
              <a:off x="7882685" y="2231736"/>
              <a:ext cx="370675" cy="307777"/>
            </a:xfrm>
            <a:prstGeom prst="rect">
              <a:avLst/>
            </a:prstGeom>
          </p:spPr>
          <p:txBody>
            <a:bodyPr wrap="square">
              <a:spAutoFit/>
            </a:bodyPr>
            <a:lstStyle/>
            <a:p>
              <a:r>
                <a:rPr lang="en-US" sz="1400" dirty="0"/>
                <a:t>f5</a:t>
              </a:r>
            </a:p>
          </p:txBody>
        </p:sp>
        <p:sp>
          <p:nvSpPr>
            <p:cNvPr id="77" name="Rectangle 76">
              <a:extLst>
                <a:ext uri="{FF2B5EF4-FFF2-40B4-BE49-F238E27FC236}">
                  <a16:creationId xmlns:a16="http://schemas.microsoft.com/office/drawing/2014/main" id="{99513D21-9087-439C-A9C3-D7388C64EB2E}"/>
                </a:ext>
              </a:extLst>
            </p:cNvPr>
            <p:cNvSpPr/>
            <p:nvPr/>
          </p:nvSpPr>
          <p:spPr>
            <a:xfrm>
              <a:off x="7425795" y="1950152"/>
              <a:ext cx="350271" cy="307777"/>
            </a:xfrm>
            <a:prstGeom prst="rect">
              <a:avLst/>
            </a:prstGeom>
          </p:spPr>
          <p:txBody>
            <a:bodyPr wrap="square">
              <a:spAutoFit/>
            </a:bodyPr>
            <a:lstStyle/>
            <a:p>
              <a:r>
                <a:rPr lang="en-US" sz="1400" dirty="0"/>
                <a:t>f0</a:t>
              </a:r>
            </a:p>
          </p:txBody>
        </p:sp>
        <p:cxnSp>
          <p:nvCxnSpPr>
            <p:cNvPr id="78" name="Straight Arrow Connector 77">
              <a:extLst>
                <a:ext uri="{FF2B5EF4-FFF2-40B4-BE49-F238E27FC236}">
                  <a16:creationId xmlns:a16="http://schemas.microsoft.com/office/drawing/2014/main" id="{14ED821B-6060-4113-99DF-CA2F7F79A654}"/>
                </a:ext>
              </a:extLst>
            </p:cNvPr>
            <p:cNvCxnSpPr>
              <a:cxnSpLocks/>
            </p:cNvCxnSpPr>
            <p:nvPr/>
          </p:nvCxnSpPr>
          <p:spPr>
            <a:xfrm>
              <a:off x="7695117" y="2182497"/>
              <a:ext cx="231923" cy="15213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22D3850F-B04D-4F5E-84C3-31FFED723FE8}"/>
                </a:ext>
              </a:extLst>
            </p:cNvPr>
            <p:cNvSpPr/>
            <p:nvPr/>
          </p:nvSpPr>
          <p:spPr>
            <a:xfrm>
              <a:off x="7668099" y="2606616"/>
              <a:ext cx="370683" cy="307777"/>
            </a:xfrm>
            <a:prstGeom prst="rect">
              <a:avLst/>
            </a:prstGeom>
          </p:spPr>
          <p:txBody>
            <a:bodyPr wrap="square">
              <a:spAutoFit/>
            </a:bodyPr>
            <a:lstStyle/>
            <a:p>
              <a:r>
                <a:rPr lang="en-US" sz="1400" dirty="0"/>
                <a:t>f2</a:t>
              </a:r>
            </a:p>
          </p:txBody>
        </p:sp>
        <p:sp>
          <p:nvSpPr>
            <p:cNvPr id="80" name="Rectangle 79">
              <a:extLst>
                <a:ext uri="{FF2B5EF4-FFF2-40B4-BE49-F238E27FC236}">
                  <a16:creationId xmlns:a16="http://schemas.microsoft.com/office/drawing/2014/main" id="{0D5EE2A6-FBEE-438E-ACB7-F0C0C6CE651B}"/>
                </a:ext>
              </a:extLst>
            </p:cNvPr>
            <p:cNvSpPr/>
            <p:nvPr/>
          </p:nvSpPr>
          <p:spPr>
            <a:xfrm>
              <a:off x="7360900" y="2333786"/>
              <a:ext cx="386939" cy="307777"/>
            </a:xfrm>
            <a:prstGeom prst="rect">
              <a:avLst/>
            </a:prstGeom>
          </p:spPr>
          <p:txBody>
            <a:bodyPr wrap="square">
              <a:spAutoFit/>
            </a:bodyPr>
            <a:lstStyle/>
            <a:p>
              <a:r>
                <a:rPr lang="en-US" sz="1400" dirty="0"/>
                <a:t>f3</a:t>
              </a:r>
            </a:p>
          </p:txBody>
        </p:sp>
        <p:cxnSp>
          <p:nvCxnSpPr>
            <p:cNvPr id="81" name="Straight Arrow Connector 80">
              <a:extLst>
                <a:ext uri="{FF2B5EF4-FFF2-40B4-BE49-F238E27FC236}">
                  <a16:creationId xmlns:a16="http://schemas.microsoft.com/office/drawing/2014/main" id="{14FDC5C1-CA8C-4FC8-9D2A-F077883ED770}"/>
                </a:ext>
              </a:extLst>
            </p:cNvPr>
            <p:cNvCxnSpPr>
              <a:cxnSpLocks/>
            </p:cNvCxnSpPr>
            <p:nvPr/>
          </p:nvCxnSpPr>
          <p:spPr>
            <a:xfrm flipH="1">
              <a:off x="7522019" y="2197997"/>
              <a:ext cx="63466" cy="18521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36FA1753-FB5F-4A7D-AF42-8EB8D99BE4FA}"/>
                </a:ext>
              </a:extLst>
            </p:cNvPr>
            <p:cNvSpPr/>
            <p:nvPr/>
          </p:nvSpPr>
          <p:spPr>
            <a:xfrm>
              <a:off x="7350033" y="2892732"/>
              <a:ext cx="370682" cy="307777"/>
            </a:xfrm>
            <a:prstGeom prst="rect">
              <a:avLst/>
            </a:prstGeom>
          </p:spPr>
          <p:txBody>
            <a:bodyPr wrap="square">
              <a:spAutoFit/>
            </a:bodyPr>
            <a:lstStyle/>
            <a:p>
              <a:r>
                <a:rPr lang="en-US" sz="1400" dirty="0"/>
                <a:t>f1</a:t>
              </a:r>
            </a:p>
          </p:txBody>
        </p:sp>
        <p:cxnSp>
          <p:nvCxnSpPr>
            <p:cNvPr id="83" name="Straight Arrow Connector 82">
              <a:extLst>
                <a:ext uri="{FF2B5EF4-FFF2-40B4-BE49-F238E27FC236}">
                  <a16:creationId xmlns:a16="http://schemas.microsoft.com/office/drawing/2014/main" id="{9A76E6B6-7650-4087-8FEA-EC123C44FB91}"/>
                </a:ext>
              </a:extLst>
            </p:cNvPr>
            <p:cNvCxnSpPr>
              <a:cxnSpLocks/>
            </p:cNvCxnSpPr>
            <p:nvPr/>
          </p:nvCxnSpPr>
          <p:spPr>
            <a:xfrm>
              <a:off x="7502197" y="2588725"/>
              <a:ext cx="0" cy="32465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6C4388D9-856D-4689-A550-0F1BBC60E0EE}"/>
                </a:ext>
              </a:extLst>
            </p:cNvPr>
            <p:cNvCxnSpPr>
              <a:cxnSpLocks/>
            </p:cNvCxnSpPr>
            <p:nvPr/>
          </p:nvCxnSpPr>
          <p:spPr>
            <a:xfrm>
              <a:off x="8068022" y="2499607"/>
              <a:ext cx="0" cy="331542"/>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E6DD1635-A133-441D-B865-49DDB46E922B}"/>
                </a:ext>
              </a:extLst>
            </p:cNvPr>
            <p:cNvCxnSpPr>
              <a:cxnSpLocks/>
            </p:cNvCxnSpPr>
            <p:nvPr/>
          </p:nvCxnSpPr>
          <p:spPr>
            <a:xfrm>
              <a:off x="7583055" y="2574454"/>
              <a:ext cx="149178" cy="109732"/>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CA709BEC-7E98-4E1F-8AF6-8EE3AB6B145B}"/>
                </a:ext>
              </a:extLst>
            </p:cNvPr>
            <p:cNvCxnSpPr>
              <a:cxnSpLocks/>
            </p:cNvCxnSpPr>
            <p:nvPr/>
          </p:nvCxnSpPr>
          <p:spPr>
            <a:xfrm flipH="1">
              <a:off x="7886166" y="2503747"/>
              <a:ext cx="111508" cy="16836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87" name="Group 86">
            <a:extLst>
              <a:ext uri="{FF2B5EF4-FFF2-40B4-BE49-F238E27FC236}">
                <a16:creationId xmlns:a16="http://schemas.microsoft.com/office/drawing/2014/main" id="{ED7AD349-BDDE-438F-BAED-6DDAF55A35FE}"/>
              </a:ext>
            </a:extLst>
          </p:cNvPr>
          <p:cNvGrpSpPr/>
          <p:nvPr/>
        </p:nvGrpSpPr>
        <p:grpSpPr>
          <a:xfrm>
            <a:off x="4370499" y="3552340"/>
            <a:ext cx="1107519" cy="1546153"/>
            <a:chOff x="3567140" y="1961418"/>
            <a:chExt cx="1107519" cy="1546153"/>
          </a:xfrm>
        </p:grpSpPr>
        <p:sp>
          <p:nvSpPr>
            <p:cNvPr id="88" name="Rectangle 87">
              <a:extLst>
                <a:ext uri="{FF2B5EF4-FFF2-40B4-BE49-F238E27FC236}">
                  <a16:creationId xmlns:a16="http://schemas.microsoft.com/office/drawing/2014/main" id="{FA415567-84AC-41FB-A3BD-F8D362D3AC70}"/>
                </a:ext>
              </a:extLst>
            </p:cNvPr>
            <p:cNvSpPr/>
            <p:nvPr/>
          </p:nvSpPr>
          <p:spPr>
            <a:xfrm>
              <a:off x="3717397" y="1961418"/>
              <a:ext cx="350271" cy="307777"/>
            </a:xfrm>
            <a:prstGeom prst="rect">
              <a:avLst/>
            </a:prstGeom>
          </p:spPr>
          <p:txBody>
            <a:bodyPr wrap="square">
              <a:spAutoFit/>
            </a:bodyPr>
            <a:lstStyle/>
            <a:p>
              <a:r>
                <a:rPr lang="en-US" sz="1400" dirty="0"/>
                <a:t>f0</a:t>
              </a:r>
            </a:p>
          </p:txBody>
        </p:sp>
        <p:cxnSp>
          <p:nvCxnSpPr>
            <p:cNvPr id="89" name="Straight Arrow Connector 88">
              <a:extLst>
                <a:ext uri="{FF2B5EF4-FFF2-40B4-BE49-F238E27FC236}">
                  <a16:creationId xmlns:a16="http://schemas.microsoft.com/office/drawing/2014/main" id="{BF80FDA5-E183-4C03-8892-0EDA82128758}"/>
                </a:ext>
              </a:extLst>
            </p:cNvPr>
            <p:cNvCxnSpPr>
              <a:cxnSpLocks/>
            </p:cNvCxnSpPr>
            <p:nvPr/>
          </p:nvCxnSpPr>
          <p:spPr>
            <a:xfrm>
              <a:off x="3963791" y="2137525"/>
              <a:ext cx="401748" cy="16048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90" name="Rectangle 89">
              <a:extLst>
                <a:ext uri="{FF2B5EF4-FFF2-40B4-BE49-F238E27FC236}">
                  <a16:creationId xmlns:a16="http://schemas.microsoft.com/office/drawing/2014/main" id="{B3171885-ECAB-42CC-A5AE-957DC2A256FE}"/>
                </a:ext>
              </a:extLst>
            </p:cNvPr>
            <p:cNvSpPr/>
            <p:nvPr/>
          </p:nvSpPr>
          <p:spPr>
            <a:xfrm>
              <a:off x="4303976" y="2173937"/>
              <a:ext cx="370683" cy="307777"/>
            </a:xfrm>
            <a:prstGeom prst="rect">
              <a:avLst/>
            </a:prstGeom>
          </p:spPr>
          <p:txBody>
            <a:bodyPr wrap="square">
              <a:spAutoFit/>
            </a:bodyPr>
            <a:lstStyle/>
            <a:p>
              <a:r>
                <a:rPr lang="en-US" sz="1400" dirty="0"/>
                <a:t>f4</a:t>
              </a:r>
            </a:p>
          </p:txBody>
        </p:sp>
        <p:sp>
          <p:nvSpPr>
            <p:cNvPr id="91" name="Rectangle 90">
              <a:extLst>
                <a:ext uri="{FF2B5EF4-FFF2-40B4-BE49-F238E27FC236}">
                  <a16:creationId xmlns:a16="http://schemas.microsoft.com/office/drawing/2014/main" id="{62D8B03E-CAA7-47CF-8702-6B79EFBD56B7}"/>
                </a:ext>
              </a:extLst>
            </p:cNvPr>
            <p:cNvSpPr/>
            <p:nvPr/>
          </p:nvSpPr>
          <p:spPr>
            <a:xfrm>
              <a:off x="3966762" y="3199794"/>
              <a:ext cx="370682" cy="307777"/>
            </a:xfrm>
            <a:prstGeom prst="rect">
              <a:avLst/>
            </a:prstGeom>
          </p:spPr>
          <p:txBody>
            <a:bodyPr wrap="square">
              <a:spAutoFit/>
            </a:bodyPr>
            <a:lstStyle/>
            <a:p>
              <a:r>
                <a:rPr lang="en-US" sz="1400" dirty="0"/>
                <a:t>f2</a:t>
              </a:r>
            </a:p>
          </p:txBody>
        </p:sp>
        <p:sp>
          <p:nvSpPr>
            <p:cNvPr id="92" name="Rectangle 91">
              <a:extLst>
                <a:ext uri="{FF2B5EF4-FFF2-40B4-BE49-F238E27FC236}">
                  <a16:creationId xmlns:a16="http://schemas.microsoft.com/office/drawing/2014/main" id="{1C6D2CE3-81E8-4274-80B3-C8F444CED33E}"/>
                </a:ext>
              </a:extLst>
            </p:cNvPr>
            <p:cNvSpPr/>
            <p:nvPr/>
          </p:nvSpPr>
          <p:spPr>
            <a:xfrm>
              <a:off x="3567140" y="2358481"/>
              <a:ext cx="386939" cy="307777"/>
            </a:xfrm>
            <a:prstGeom prst="rect">
              <a:avLst/>
            </a:prstGeom>
          </p:spPr>
          <p:txBody>
            <a:bodyPr wrap="square">
              <a:spAutoFit/>
            </a:bodyPr>
            <a:lstStyle/>
            <a:p>
              <a:r>
                <a:rPr lang="en-US" sz="1400" dirty="0"/>
                <a:t>f3</a:t>
              </a:r>
            </a:p>
          </p:txBody>
        </p:sp>
        <p:sp>
          <p:nvSpPr>
            <p:cNvPr id="93" name="Rectangle 92">
              <a:extLst>
                <a:ext uri="{FF2B5EF4-FFF2-40B4-BE49-F238E27FC236}">
                  <a16:creationId xmlns:a16="http://schemas.microsoft.com/office/drawing/2014/main" id="{1F76C002-F312-4ECB-9997-32DCBC81C931}"/>
                </a:ext>
              </a:extLst>
            </p:cNvPr>
            <p:cNvSpPr/>
            <p:nvPr/>
          </p:nvSpPr>
          <p:spPr>
            <a:xfrm>
              <a:off x="3981069" y="2476058"/>
              <a:ext cx="370675" cy="307777"/>
            </a:xfrm>
            <a:prstGeom prst="rect">
              <a:avLst/>
            </a:prstGeom>
          </p:spPr>
          <p:txBody>
            <a:bodyPr wrap="square">
              <a:spAutoFit/>
            </a:bodyPr>
            <a:lstStyle/>
            <a:p>
              <a:r>
                <a:rPr lang="en-US" sz="1400" dirty="0"/>
                <a:t>f5</a:t>
              </a:r>
            </a:p>
          </p:txBody>
        </p:sp>
        <p:cxnSp>
          <p:nvCxnSpPr>
            <p:cNvPr id="94" name="Straight Arrow Connector 93">
              <a:extLst>
                <a:ext uri="{FF2B5EF4-FFF2-40B4-BE49-F238E27FC236}">
                  <a16:creationId xmlns:a16="http://schemas.microsoft.com/office/drawing/2014/main" id="{C6B7ED44-9D8D-433F-B754-E6EB5506511C}"/>
                </a:ext>
              </a:extLst>
            </p:cNvPr>
            <p:cNvCxnSpPr>
              <a:cxnSpLocks/>
            </p:cNvCxnSpPr>
            <p:nvPr/>
          </p:nvCxnSpPr>
          <p:spPr>
            <a:xfrm>
              <a:off x="4121472" y="2720157"/>
              <a:ext cx="0" cy="15868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DC844F39-DCD3-4A66-B514-E614CEA87B34}"/>
                </a:ext>
              </a:extLst>
            </p:cNvPr>
            <p:cNvCxnSpPr>
              <a:cxnSpLocks/>
            </p:cNvCxnSpPr>
            <p:nvPr/>
          </p:nvCxnSpPr>
          <p:spPr>
            <a:xfrm flipH="1">
              <a:off x="3724771" y="2202190"/>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0C37FA6C-4729-4525-8989-B6D37A9F9184}"/>
                </a:ext>
              </a:extLst>
            </p:cNvPr>
            <p:cNvCxnSpPr>
              <a:cxnSpLocks/>
            </p:cNvCxnSpPr>
            <p:nvPr/>
          </p:nvCxnSpPr>
          <p:spPr>
            <a:xfrm>
              <a:off x="3924100" y="2242329"/>
              <a:ext cx="148879" cy="27775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26BDEC96-46BF-4572-8D21-58139E45B6C1}"/>
                </a:ext>
              </a:extLst>
            </p:cNvPr>
            <p:cNvSpPr/>
            <p:nvPr/>
          </p:nvSpPr>
          <p:spPr>
            <a:xfrm>
              <a:off x="3971026" y="2847867"/>
              <a:ext cx="370675" cy="307777"/>
            </a:xfrm>
            <a:prstGeom prst="rect">
              <a:avLst/>
            </a:prstGeom>
          </p:spPr>
          <p:txBody>
            <a:bodyPr wrap="square">
              <a:spAutoFit/>
            </a:bodyPr>
            <a:lstStyle/>
            <a:p>
              <a:r>
                <a:rPr lang="en-US" sz="1400" dirty="0"/>
                <a:t>f1</a:t>
              </a:r>
            </a:p>
          </p:txBody>
        </p:sp>
        <p:cxnSp>
          <p:nvCxnSpPr>
            <p:cNvPr id="98" name="Straight Arrow Connector 97">
              <a:extLst>
                <a:ext uri="{FF2B5EF4-FFF2-40B4-BE49-F238E27FC236}">
                  <a16:creationId xmlns:a16="http://schemas.microsoft.com/office/drawing/2014/main" id="{E9E27693-AC64-4E89-9A6D-2AC9E447AC3C}"/>
                </a:ext>
              </a:extLst>
            </p:cNvPr>
            <p:cNvCxnSpPr>
              <a:cxnSpLocks/>
            </p:cNvCxnSpPr>
            <p:nvPr/>
          </p:nvCxnSpPr>
          <p:spPr>
            <a:xfrm flipV="1">
              <a:off x="4271793" y="2434334"/>
              <a:ext cx="126411" cy="15748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4D8316C9-5A6F-4BB8-B150-CBEA9602932A}"/>
                </a:ext>
              </a:extLst>
            </p:cNvPr>
            <p:cNvCxnSpPr>
              <a:cxnSpLocks/>
            </p:cNvCxnSpPr>
            <p:nvPr/>
          </p:nvCxnSpPr>
          <p:spPr>
            <a:xfrm>
              <a:off x="4121472" y="3088489"/>
              <a:ext cx="0" cy="15868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0" name="Group 99">
            <a:extLst>
              <a:ext uri="{FF2B5EF4-FFF2-40B4-BE49-F238E27FC236}">
                <a16:creationId xmlns:a16="http://schemas.microsoft.com/office/drawing/2014/main" id="{B889AFE6-EF22-4E57-B8FE-323ADF978796}"/>
              </a:ext>
            </a:extLst>
          </p:cNvPr>
          <p:cNvGrpSpPr/>
          <p:nvPr/>
        </p:nvGrpSpPr>
        <p:grpSpPr>
          <a:xfrm>
            <a:off x="9827533" y="3578252"/>
            <a:ext cx="812658" cy="1485539"/>
            <a:chOff x="8576888" y="1975010"/>
            <a:chExt cx="812658" cy="1485539"/>
          </a:xfrm>
        </p:grpSpPr>
        <p:sp>
          <p:nvSpPr>
            <p:cNvPr id="101" name="Rectangle 100">
              <a:extLst>
                <a:ext uri="{FF2B5EF4-FFF2-40B4-BE49-F238E27FC236}">
                  <a16:creationId xmlns:a16="http://schemas.microsoft.com/office/drawing/2014/main" id="{58A4CCDD-DE0C-4D04-B666-2E84CD117E15}"/>
                </a:ext>
              </a:extLst>
            </p:cNvPr>
            <p:cNvSpPr/>
            <p:nvPr/>
          </p:nvSpPr>
          <p:spPr>
            <a:xfrm>
              <a:off x="8720365" y="1975010"/>
              <a:ext cx="350271" cy="307777"/>
            </a:xfrm>
            <a:prstGeom prst="rect">
              <a:avLst/>
            </a:prstGeom>
          </p:spPr>
          <p:txBody>
            <a:bodyPr wrap="square">
              <a:spAutoFit/>
            </a:bodyPr>
            <a:lstStyle/>
            <a:p>
              <a:r>
                <a:rPr lang="en-US" sz="1400" dirty="0"/>
                <a:t>f0</a:t>
              </a:r>
            </a:p>
          </p:txBody>
        </p:sp>
        <p:cxnSp>
          <p:nvCxnSpPr>
            <p:cNvPr id="102" name="Straight Arrow Connector 101">
              <a:extLst>
                <a:ext uri="{FF2B5EF4-FFF2-40B4-BE49-F238E27FC236}">
                  <a16:creationId xmlns:a16="http://schemas.microsoft.com/office/drawing/2014/main" id="{AA443AA6-6C7C-4BCC-B4FD-B4DFF18CB8BB}"/>
                </a:ext>
              </a:extLst>
            </p:cNvPr>
            <p:cNvCxnSpPr>
              <a:cxnSpLocks/>
            </p:cNvCxnSpPr>
            <p:nvPr/>
          </p:nvCxnSpPr>
          <p:spPr>
            <a:xfrm>
              <a:off x="8966759" y="2226757"/>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03" name="Rectangle 102">
              <a:extLst>
                <a:ext uri="{FF2B5EF4-FFF2-40B4-BE49-F238E27FC236}">
                  <a16:creationId xmlns:a16="http://schemas.microsoft.com/office/drawing/2014/main" id="{341B484E-CD71-4325-A762-65741A810222}"/>
                </a:ext>
              </a:extLst>
            </p:cNvPr>
            <p:cNvSpPr/>
            <p:nvPr/>
          </p:nvSpPr>
          <p:spPr>
            <a:xfrm>
              <a:off x="9018863" y="2327216"/>
              <a:ext cx="370683" cy="307777"/>
            </a:xfrm>
            <a:prstGeom prst="rect">
              <a:avLst/>
            </a:prstGeom>
          </p:spPr>
          <p:txBody>
            <a:bodyPr wrap="square">
              <a:spAutoFit/>
            </a:bodyPr>
            <a:lstStyle/>
            <a:p>
              <a:r>
                <a:rPr lang="en-US" sz="1400" dirty="0"/>
                <a:t>f5</a:t>
              </a:r>
            </a:p>
          </p:txBody>
        </p:sp>
        <p:sp>
          <p:nvSpPr>
            <p:cNvPr id="104" name="Rectangle 103">
              <a:extLst>
                <a:ext uri="{FF2B5EF4-FFF2-40B4-BE49-F238E27FC236}">
                  <a16:creationId xmlns:a16="http://schemas.microsoft.com/office/drawing/2014/main" id="{01E748F5-BBF8-4F0C-B8A2-B7B020BB55A8}"/>
                </a:ext>
              </a:extLst>
            </p:cNvPr>
            <p:cNvSpPr/>
            <p:nvPr/>
          </p:nvSpPr>
          <p:spPr>
            <a:xfrm>
              <a:off x="8997835" y="2767289"/>
              <a:ext cx="370682" cy="307777"/>
            </a:xfrm>
            <a:prstGeom prst="rect">
              <a:avLst/>
            </a:prstGeom>
          </p:spPr>
          <p:txBody>
            <a:bodyPr wrap="square">
              <a:spAutoFit/>
            </a:bodyPr>
            <a:lstStyle/>
            <a:p>
              <a:r>
                <a:rPr lang="en-US" sz="1400" dirty="0"/>
                <a:t>f3</a:t>
              </a:r>
            </a:p>
          </p:txBody>
        </p:sp>
        <p:sp>
          <p:nvSpPr>
            <p:cNvPr id="105" name="Rectangle 104">
              <a:extLst>
                <a:ext uri="{FF2B5EF4-FFF2-40B4-BE49-F238E27FC236}">
                  <a16:creationId xmlns:a16="http://schemas.microsoft.com/office/drawing/2014/main" id="{E79140D5-9178-46C5-8A71-75C23BF72C02}"/>
                </a:ext>
              </a:extLst>
            </p:cNvPr>
            <p:cNvSpPr/>
            <p:nvPr/>
          </p:nvSpPr>
          <p:spPr>
            <a:xfrm>
              <a:off x="8578381" y="2421872"/>
              <a:ext cx="386939" cy="307777"/>
            </a:xfrm>
            <a:prstGeom prst="rect">
              <a:avLst/>
            </a:prstGeom>
          </p:spPr>
          <p:txBody>
            <a:bodyPr wrap="square">
              <a:spAutoFit/>
            </a:bodyPr>
            <a:lstStyle/>
            <a:p>
              <a:r>
                <a:rPr lang="en-US" sz="1400" dirty="0"/>
                <a:t>f4</a:t>
              </a:r>
            </a:p>
          </p:txBody>
        </p:sp>
        <p:cxnSp>
          <p:nvCxnSpPr>
            <p:cNvPr id="106" name="Straight Arrow Connector 105">
              <a:extLst>
                <a:ext uri="{FF2B5EF4-FFF2-40B4-BE49-F238E27FC236}">
                  <a16:creationId xmlns:a16="http://schemas.microsoft.com/office/drawing/2014/main" id="{94E1E5D3-DDBF-4CD1-BD06-5C42B1705B9B}"/>
                </a:ext>
              </a:extLst>
            </p:cNvPr>
            <p:cNvCxnSpPr>
              <a:cxnSpLocks/>
              <a:endCxn id="105" idx="0"/>
            </p:cNvCxnSpPr>
            <p:nvPr/>
          </p:nvCxnSpPr>
          <p:spPr>
            <a:xfrm flipH="1">
              <a:off x="8771851" y="2244649"/>
              <a:ext cx="85706" cy="177223"/>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BF119471-89A4-4722-83AE-77A7F97F0499}"/>
                </a:ext>
              </a:extLst>
            </p:cNvPr>
            <p:cNvCxnSpPr>
              <a:cxnSpLocks/>
            </p:cNvCxnSpPr>
            <p:nvPr/>
          </p:nvCxnSpPr>
          <p:spPr>
            <a:xfrm>
              <a:off x="8865330" y="2944068"/>
              <a:ext cx="181688" cy="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08" name="Rectangle 107">
              <a:extLst>
                <a:ext uri="{FF2B5EF4-FFF2-40B4-BE49-F238E27FC236}">
                  <a16:creationId xmlns:a16="http://schemas.microsoft.com/office/drawing/2014/main" id="{04101289-F18B-4D2E-B493-0FF2532BEA5E}"/>
                </a:ext>
              </a:extLst>
            </p:cNvPr>
            <p:cNvSpPr/>
            <p:nvPr/>
          </p:nvSpPr>
          <p:spPr>
            <a:xfrm>
              <a:off x="8576888" y="2766790"/>
              <a:ext cx="370682" cy="307777"/>
            </a:xfrm>
            <a:prstGeom prst="rect">
              <a:avLst/>
            </a:prstGeom>
          </p:spPr>
          <p:txBody>
            <a:bodyPr wrap="square">
              <a:spAutoFit/>
            </a:bodyPr>
            <a:lstStyle/>
            <a:p>
              <a:r>
                <a:rPr lang="en-US" sz="1400" dirty="0"/>
                <a:t>f2</a:t>
              </a:r>
            </a:p>
          </p:txBody>
        </p:sp>
        <p:cxnSp>
          <p:nvCxnSpPr>
            <p:cNvPr id="109" name="Straight Arrow Connector 108">
              <a:extLst>
                <a:ext uri="{FF2B5EF4-FFF2-40B4-BE49-F238E27FC236}">
                  <a16:creationId xmlns:a16="http://schemas.microsoft.com/office/drawing/2014/main" id="{3803D980-5706-42B3-A86C-1AA4AE855F28}"/>
                </a:ext>
              </a:extLst>
            </p:cNvPr>
            <p:cNvCxnSpPr>
              <a:cxnSpLocks/>
            </p:cNvCxnSpPr>
            <p:nvPr/>
          </p:nvCxnSpPr>
          <p:spPr>
            <a:xfrm flipH="1">
              <a:off x="8875075" y="2595099"/>
              <a:ext cx="242055" cy="24867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9624CBFF-1771-464F-A226-F9624F4E6D6D}"/>
                </a:ext>
              </a:extLst>
            </p:cNvPr>
            <p:cNvCxnSpPr>
              <a:cxnSpLocks/>
            </p:cNvCxnSpPr>
            <p:nvPr/>
          </p:nvCxnSpPr>
          <p:spPr>
            <a:xfrm>
              <a:off x="8747941" y="2655549"/>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8FE09910-9E00-419F-B1EA-857E7D1C445A}"/>
                </a:ext>
              </a:extLst>
            </p:cNvPr>
            <p:cNvCxnSpPr>
              <a:cxnSpLocks/>
            </p:cNvCxnSpPr>
            <p:nvPr/>
          </p:nvCxnSpPr>
          <p:spPr>
            <a:xfrm>
              <a:off x="9183176" y="2637989"/>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215E7B73-A3F2-41C9-8D51-924CE0274FDD}"/>
                </a:ext>
              </a:extLst>
            </p:cNvPr>
            <p:cNvSpPr/>
            <p:nvPr/>
          </p:nvSpPr>
          <p:spPr>
            <a:xfrm>
              <a:off x="8997835" y="3152772"/>
              <a:ext cx="370682" cy="307777"/>
            </a:xfrm>
            <a:prstGeom prst="rect">
              <a:avLst/>
            </a:prstGeom>
          </p:spPr>
          <p:txBody>
            <a:bodyPr wrap="square">
              <a:spAutoFit/>
            </a:bodyPr>
            <a:lstStyle/>
            <a:p>
              <a:r>
                <a:rPr lang="en-US" sz="1400" dirty="0"/>
                <a:t>f1</a:t>
              </a:r>
            </a:p>
          </p:txBody>
        </p:sp>
        <p:cxnSp>
          <p:nvCxnSpPr>
            <p:cNvPr id="113" name="Straight Arrow Connector 112">
              <a:extLst>
                <a:ext uri="{FF2B5EF4-FFF2-40B4-BE49-F238E27FC236}">
                  <a16:creationId xmlns:a16="http://schemas.microsoft.com/office/drawing/2014/main" id="{6909D991-B266-42CA-BF46-90AE625E8BCA}"/>
                </a:ext>
              </a:extLst>
            </p:cNvPr>
            <p:cNvCxnSpPr>
              <a:cxnSpLocks/>
            </p:cNvCxnSpPr>
            <p:nvPr/>
          </p:nvCxnSpPr>
          <p:spPr>
            <a:xfrm>
              <a:off x="9183176" y="3023472"/>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3B0A8241-D5BD-46B7-8229-BC02D63E37A7}"/>
              </a:ext>
            </a:extLst>
          </p:cNvPr>
          <p:cNvGrpSpPr/>
          <p:nvPr/>
        </p:nvGrpSpPr>
        <p:grpSpPr>
          <a:xfrm>
            <a:off x="7286543" y="3551976"/>
            <a:ext cx="1028171" cy="1385320"/>
            <a:chOff x="7495147" y="2561341"/>
            <a:chExt cx="1028171" cy="1385320"/>
          </a:xfrm>
        </p:grpSpPr>
        <p:sp>
          <p:nvSpPr>
            <p:cNvPr id="115" name="Rectangle 114">
              <a:extLst>
                <a:ext uri="{FF2B5EF4-FFF2-40B4-BE49-F238E27FC236}">
                  <a16:creationId xmlns:a16="http://schemas.microsoft.com/office/drawing/2014/main" id="{41A5633C-27BE-493B-8748-721A77D72D88}"/>
                </a:ext>
              </a:extLst>
            </p:cNvPr>
            <p:cNvSpPr/>
            <p:nvPr/>
          </p:nvSpPr>
          <p:spPr>
            <a:xfrm>
              <a:off x="7742633" y="2561341"/>
              <a:ext cx="350271" cy="307777"/>
            </a:xfrm>
            <a:prstGeom prst="rect">
              <a:avLst/>
            </a:prstGeom>
          </p:spPr>
          <p:txBody>
            <a:bodyPr wrap="square">
              <a:spAutoFit/>
            </a:bodyPr>
            <a:lstStyle/>
            <a:p>
              <a:r>
                <a:rPr lang="en-US" sz="1400" dirty="0"/>
                <a:t>f0</a:t>
              </a:r>
            </a:p>
          </p:txBody>
        </p:sp>
        <p:sp>
          <p:nvSpPr>
            <p:cNvPr id="116" name="Rectangle 115">
              <a:extLst>
                <a:ext uri="{FF2B5EF4-FFF2-40B4-BE49-F238E27FC236}">
                  <a16:creationId xmlns:a16="http://schemas.microsoft.com/office/drawing/2014/main" id="{00F06635-F193-4FDC-BADC-5960D4525B0D}"/>
                </a:ext>
              </a:extLst>
            </p:cNvPr>
            <p:cNvSpPr/>
            <p:nvPr/>
          </p:nvSpPr>
          <p:spPr>
            <a:xfrm>
              <a:off x="8053499" y="2863747"/>
              <a:ext cx="370683" cy="307777"/>
            </a:xfrm>
            <a:prstGeom prst="rect">
              <a:avLst/>
            </a:prstGeom>
          </p:spPr>
          <p:txBody>
            <a:bodyPr wrap="square">
              <a:spAutoFit/>
            </a:bodyPr>
            <a:lstStyle/>
            <a:p>
              <a:r>
                <a:rPr lang="en-US" sz="1400" dirty="0"/>
                <a:t>f5</a:t>
              </a:r>
            </a:p>
          </p:txBody>
        </p:sp>
        <p:sp>
          <p:nvSpPr>
            <p:cNvPr id="117" name="Rectangle 116">
              <a:extLst>
                <a:ext uri="{FF2B5EF4-FFF2-40B4-BE49-F238E27FC236}">
                  <a16:creationId xmlns:a16="http://schemas.microsoft.com/office/drawing/2014/main" id="{B354E363-9974-4AA1-9E3D-9CA2555CD58F}"/>
                </a:ext>
              </a:extLst>
            </p:cNvPr>
            <p:cNvSpPr/>
            <p:nvPr/>
          </p:nvSpPr>
          <p:spPr>
            <a:xfrm>
              <a:off x="7495147" y="2958403"/>
              <a:ext cx="386939" cy="307777"/>
            </a:xfrm>
            <a:prstGeom prst="rect">
              <a:avLst/>
            </a:prstGeom>
          </p:spPr>
          <p:txBody>
            <a:bodyPr wrap="square">
              <a:spAutoFit/>
            </a:bodyPr>
            <a:lstStyle/>
            <a:p>
              <a:r>
                <a:rPr lang="en-US" sz="1400" dirty="0"/>
                <a:t>f4</a:t>
              </a:r>
            </a:p>
          </p:txBody>
        </p:sp>
        <p:sp>
          <p:nvSpPr>
            <p:cNvPr id="118" name="Rectangle 117">
              <a:extLst>
                <a:ext uri="{FF2B5EF4-FFF2-40B4-BE49-F238E27FC236}">
                  <a16:creationId xmlns:a16="http://schemas.microsoft.com/office/drawing/2014/main" id="{3ACDE41F-A0A3-4426-BA17-ED48471C1FDC}"/>
                </a:ext>
              </a:extLst>
            </p:cNvPr>
            <p:cNvSpPr/>
            <p:nvPr/>
          </p:nvSpPr>
          <p:spPr>
            <a:xfrm>
              <a:off x="8152643" y="3638884"/>
              <a:ext cx="370675" cy="307777"/>
            </a:xfrm>
            <a:prstGeom prst="rect">
              <a:avLst/>
            </a:prstGeom>
          </p:spPr>
          <p:txBody>
            <a:bodyPr wrap="square">
              <a:spAutoFit/>
            </a:bodyPr>
            <a:lstStyle/>
            <a:p>
              <a:r>
                <a:rPr lang="en-US" sz="1400" dirty="0"/>
                <a:t>f3</a:t>
              </a:r>
            </a:p>
          </p:txBody>
        </p:sp>
        <p:cxnSp>
          <p:nvCxnSpPr>
            <p:cNvPr id="119" name="Straight Arrow Connector 118">
              <a:extLst>
                <a:ext uri="{FF2B5EF4-FFF2-40B4-BE49-F238E27FC236}">
                  <a16:creationId xmlns:a16="http://schemas.microsoft.com/office/drawing/2014/main" id="{9BC0C5F8-8C01-4D1F-BE3B-F416F78E7192}"/>
                </a:ext>
              </a:extLst>
            </p:cNvPr>
            <p:cNvCxnSpPr>
              <a:cxnSpLocks/>
            </p:cNvCxnSpPr>
            <p:nvPr/>
          </p:nvCxnSpPr>
          <p:spPr>
            <a:xfrm flipH="1">
              <a:off x="7742633" y="2827510"/>
              <a:ext cx="153473" cy="19012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B8073CEF-A570-4405-B61B-A736F8585594}"/>
                </a:ext>
              </a:extLst>
            </p:cNvPr>
            <p:cNvCxnSpPr>
              <a:cxnSpLocks/>
            </p:cNvCxnSpPr>
            <p:nvPr/>
          </p:nvCxnSpPr>
          <p:spPr>
            <a:xfrm flipH="1">
              <a:off x="7778313" y="3043925"/>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sp>
          <p:nvSpPr>
            <p:cNvPr id="121" name="Rectangle 120">
              <a:extLst>
                <a:ext uri="{FF2B5EF4-FFF2-40B4-BE49-F238E27FC236}">
                  <a16:creationId xmlns:a16="http://schemas.microsoft.com/office/drawing/2014/main" id="{7BBA4F8B-A10C-49C3-BDA9-FECDBFD8B92A}"/>
                </a:ext>
              </a:extLst>
            </p:cNvPr>
            <p:cNvSpPr/>
            <p:nvPr/>
          </p:nvSpPr>
          <p:spPr>
            <a:xfrm>
              <a:off x="7512508" y="3378473"/>
              <a:ext cx="370682" cy="307777"/>
            </a:xfrm>
            <a:prstGeom prst="rect">
              <a:avLst/>
            </a:prstGeom>
          </p:spPr>
          <p:txBody>
            <a:bodyPr wrap="square">
              <a:spAutoFit/>
            </a:bodyPr>
            <a:lstStyle/>
            <a:p>
              <a:r>
                <a:rPr lang="en-US" sz="1400" dirty="0"/>
                <a:t>f1</a:t>
              </a:r>
            </a:p>
          </p:txBody>
        </p:sp>
        <p:cxnSp>
          <p:nvCxnSpPr>
            <p:cNvPr id="122" name="Straight Arrow Connector 121">
              <a:extLst>
                <a:ext uri="{FF2B5EF4-FFF2-40B4-BE49-F238E27FC236}">
                  <a16:creationId xmlns:a16="http://schemas.microsoft.com/office/drawing/2014/main" id="{6AD701F3-3334-48C5-8813-799C670DAE5F}"/>
                </a:ext>
              </a:extLst>
            </p:cNvPr>
            <p:cNvCxnSpPr>
              <a:cxnSpLocks/>
            </p:cNvCxnSpPr>
            <p:nvPr/>
          </p:nvCxnSpPr>
          <p:spPr>
            <a:xfrm>
              <a:off x="7762351" y="3180428"/>
              <a:ext cx="166613" cy="16469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85CEB864-86C3-4125-AB72-4A0CB89A1D47}"/>
                </a:ext>
              </a:extLst>
            </p:cNvPr>
            <p:cNvCxnSpPr>
              <a:cxnSpLocks/>
              <a:stCxn id="116" idx="2"/>
            </p:cNvCxnSpPr>
            <p:nvPr/>
          </p:nvCxnSpPr>
          <p:spPr>
            <a:xfrm>
              <a:off x="8238841" y="3171524"/>
              <a:ext cx="0" cy="45069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81459091-99D6-4771-9D88-5294DEE51FA1}"/>
                </a:ext>
              </a:extLst>
            </p:cNvPr>
            <p:cNvCxnSpPr>
              <a:cxnSpLocks/>
            </p:cNvCxnSpPr>
            <p:nvPr/>
          </p:nvCxnSpPr>
          <p:spPr>
            <a:xfrm flipH="1">
              <a:off x="7661176" y="3197020"/>
              <a:ext cx="1" cy="21131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750B2680-86E0-4BBA-9E92-00FA736A3603}"/>
                </a:ext>
              </a:extLst>
            </p:cNvPr>
            <p:cNvCxnSpPr>
              <a:cxnSpLocks/>
            </p:cNvCxnSpPr>
            <p:nvPr/>
          </p:nvCxnSpPr>
          <p:spPr>
            <a:xfrm>
              <a:off x="8057190" y="3539866"/>
              <a:ext cx="166613" cy="16469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79" name="Rectangle 278">
              <a:extLst>
                <a:ext uri="{FF2B5EF4-FFF2-40B4-BE49-F238E27FC236}">
                  <a16:creationId xmlns:a16="http://schemas.microsoft.com/office/drawing/2014/main" id="{4F57BD3E-4DBF-4B78-8C4A-0FF9C45097A4}"/>
                </a:ext>
              </a:extLst>
            </p:cNvPr>
            <p:cNvSpPr/>
            <p:nvPr/>
          </p:nvSpPr>
          <p:spPr>
            <a:xfrm>
              <a:off x="7822310" y="3302417"/>
              <a:ext cx="370682" cy="307777"/>
            </a:xfrm>
            <a:prstGeom prst="rect">
              <a:avLst/>
            </a:prstGeom>
          </p:spPr>
          <p:txBody>
            <a:bodyPr wrap="square">
              <a:spAutoFit/>
            </a:bodyPr>
            <a:lstStyle/>
            <a:p>
              <a:r>
                <a:rPr lang="en-US" sz="1400" dirty="0"/>
                <a:t>f2</a:t>
              </a:r>
            </a:p>
          </p:txBody>
        </p:sp>
      </p:grpSp>
      <p:grpSp>
        <p:nvGrpSpPr>
          <p:cNvPr id="126" name="Group 125">
            <a:extLst>
              <a:ext uri="{FF2B5EF4-FFF2-40B4-BE49-F238E27FC236}">
                <a16:creationId xmlns:a16="http://schemas.microsoft.com/office/drawing/2014/main" id="{A448478D-FED4-42DB-BA43-9706750FAFEB}"/>
              </a:ext>
            </a:extLst>
          </p:cNvPr>
          <p:cNvGrpSpPr/>
          <p:nvPr/>
        </p:nvGrpSpPr>
        <p:grpSpPr>
          <a:xfrm>
            <a:off x="5889764" y="3539135"/>
            <a:ext cx="982466" cy="1357212"/>
            <a:chOff x="3743217" y="2022931"/>
            <a:chExt cx="982466" cy="1357212"/>
          </a:xfrm>
        </p:grpSpPr>
        <p:sp>
          <p:nvSpPr>
            <p:cNvPr id="127" name="Rectangle 126">
              <a:extLst>
                <a:ext uri="{FF2B5EF4-FFF2-40B4-BE49-F238E27FC236}">
                  <a16:creationId xmlns:a16="http://schemas.microsoft.com/office/drawing/2014/main" id="{3A9CE4EF-7809-4A1B-ABD4-26A90E1A4174}"/>
                </a:ext>
              </a:extLst>
            </p:cNvPr>
            <p:cNvSpPr/>
            <p:nvPr/>
          </p:nvSpPr>
          <p:spPr>
            <a:xfrm>
              <a:off x="4044134" y="2022931"/>
              <a:ext cx="350271" cy="307777"/>
            </a:xfrm>
            <a:prstGeom prst="rect">
              <a:avLst/>
            </a:prstGeom>
          </p:spPr>
          <p:txBody>
            <a:bodyPr wrap="square">
              <a:spAutoFit/>
            </a:bodyPr>
            <a:lstStyle/>
            <a:p>
              <a:r>
                <a:rPr lang="en-US" sz="1400" dirty="0"/>
                <a:t>f0</a:t>
              </a:r>
            </a:p>
          </p:txBody>
        </p:sp>
        <p:cxnSp>
          <p:nvCxnSpPr>
            <p:cNvPr id="128" name="Straight Arrow Connector 127">
              <a:extLst>
                <a:ext uri="{FF2B5EF4-FFF2-40B4-BE49-F238E27FC236}">
                  <a16:creationId xmlns:a16="http://schemas.microsoft.com/office/drawing/2014/main" id="{0659AFD1-7518-45B3-A306-EDDE5DCAD510}"/>
                </a:ext>
              </a:extLst>
            </p:cNvPr>
            <p:cNvCxnSpPr>
              <a:cxnSpLocks/>
            </p:cNvCxnSpPr>
            <p:nvPr/>
          </p:nvCxnSpPr>
          <p:spPr>
            <a:xfrm>
              <a:off x="4290528" y="2199038"/>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29" name="Rectangle 128">
              <a:extLst>
                <a:ext uri="{FF2B5EF4-FFF2-40B4-BE49-F238E27FC236}">
                  <a16:creationId xmlns:a16="http://schemas.microsoft.com/office/drawing/2014/main" id="{A806122A-9A68-4FD0-89B0-2B9447A8BE0E}"/>
                </a:ext>
              </a:extLst>
            </p:cNvPr>
            <p:cNvSpPr/>
            <p:nvPr/>
          </p:nvSpPr>
          <p:spPr>
            <a:xfrm>
              <a:off x="4355000" y="2325337"/>
              <a:ext cx="370683" cy="307777"/>
            </a:xfrm>
            <a:prstGeom prst="rect">
              <a:avLst/>
            </a:prstGeom>
          </p:spPr>
          <p:txBody>
            <a:bodyPr wrap="square">
              <a:spAutoFit/>
            </a:bodyPr>
            <a:lstStyle/>
            <a:p>
              <a:r>
                <a:rPr lang="en-US" sz="1400" dirty="0"/>
                <a:t>f4</a:t>
              </a:r>
            </a:p>
          </p:txBody>
        </p:sp>
        <p:sp>
          <p:nvSpPr>
            <p:cNvPr id="130" name="Rectangle 129">
              <a:extLst>
                <a:ext uri="{FF2B5EF4-FFF2-40B4-BE49-F238E27FC236}">
                  <a16:creationId xmlns:a16="http://schemas.microsoft.com/office/drawing/2014/main" id="{2378B2F0-AC90-46AB-80F0-8BEA619DA52C}"/>
                </a:ext>
              </a:extLst>
            </p:cNvPr>
            <p:cNvSpPr/>
            <p:nvPr/>
          </p:nvSpPr>
          <p:spPr>
            <a:xfrm>
              <a:off x="4118536" y="3072366"/>
              <a:ext cx="370682" cy="307777"/>
            </a:xfrm>
            <a:prstGeom prst="rect">
              <a:avLst/>
            </a:prstGeom>
          </p:spPr>
          <p:txBody>
            <a:bodyPr wrap="square">
              <a:spAutoFit/>
            </a:bodyPr>
            <a:lstStyle/>
            <a:p>
              <a:r>
                <a:rPr lang="en-US" sz="1400" dirty="0"/>
                <a:t>f3</a:t>
              </a:r>
            </a:p>
          </p:txBody>
        </p:sp>
        <p:sp>
          <p:nvSpPr>
            <p:cNvPr id="131" name="Rectangle 130">
              <a:extLst>
                <a:ext uri="{FF2B5EF4-FFF2-40B4-BE49-F238E27FC236}">
                  <a16:creationId xmlns:a16="http://schemas.microsoft.com/office/drawing/2014/main" id="{4FC2AF7A-79E8-4223-B825-AC766DD16516}"/>
                </a:ext>
              </a:extLst>
            </p:cNvPr>
            <p:cNvSpPr/>
            <p:nvPr/>
          </p:nvSpPr>
          <p:spPr>
            <a:xfrm>
              <a:off x="3893877" y="2419994"/>
              <a:ext cx="386939" cy="307777"/>
            </a:xfrm>
            <a:prstGeom prst="rect">
              <a:avLst/>
            </a:prstGeom>
          </p:spPr>
          <p:txBody>
            <a:bodyPr wrap="square">
              <a:spAutoFit/>
            </a:bodyPr>
            <a:lstStyle/>
            <a:p>
              <a:r>
                <a:rPr lang="en-US" sz="1400" dirty="0"/>
                <a:t>f5</a:t>
              </a:r>
            </a:p>
          </p:txBody>
        </p:sp>
        <p:sp>
          <p:nvSpPr>
            <p:cNvPr id="132" name="Rectangle 131">
              <a:extLst>
                <a:ext uri="{FF2B5EF4-FFF2-40B4-BE49-F238E27FC236}">
                  <a16:creationId xmlns:a16="http://schemas.microsoft.com/office/drawing/2014/main" id="{EDDDF5D8-F311-493D-BB48-87A6E2E8B481}"/>
                </a:ext>
              </a:extLst>
            </p:cNvPr>
            <p:cNvSpPr/>
            <p:nvPr/>
          </p:nvSpPr>
          <p:spPr>
            <a:xfrm>
              <a:off x="4200036" y="2773354"/>
              <a:ext cx="370675" cy="307777"/>
            </a:xfrm>
            <a:prstGeom prst="rect">
              <a:avLst/>
            </a:prstGeom>
          </p:spPr>
          <p:txBody>
            <a:bodyPr wrap="square">
              <a:spAutoFit/>
            </a:bodyPr>
            <a:lstStyle/>
            <a:p>
              <a:r>
                <a:rPr lang="en-US" sz="1400" dirty="0"/>
                <a:t>f2</a:t>
              </a:r>
            </a:p>
          </p:txBody>
        </p:sp>
        <p:cxnSp>
          <p:nvCxnSpPr>
            <p:cNvPr id="133" name="Straight Arrow Connector 132">
              <a:extLst>
                <a:ext uri="{FF2B5EF4-FFF2-40B4-BE49-F238E27FC236}">
                  <a16:creationId xmlns:a16="http://schemas.microsoft.com/office/drawing/2014/main" id="{04AA2F9C-6643-4507-B299-36450307967B}"/>
                </a:ext>
              </a:extLst>
            </p:cNvPr>
            <p:cNvCxnSpPr>
              <a:cxnSpLocks/>
            </p:cNvCxnSpPr>
            <p:nvPr/>
          </p:nvCxnSpPr>
          <p:spPr>
            <a:xfrm>
              <a:off x="3955818" y="3088999"/>
              <a:ext cx="207426" cy="7260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FA148F5B-8814-49FC-BA3C-B4148F250DE1}"/>
                </a:ext>
              </a:extLst>
            </p:cNvPr>
            <p:cNvCxnSpPr>
              <a:cxnSpLocks/>
            </p:cNvCxnSpPr>
            <p:nvPr/>
          </p:nvCxnSpPr>
          <p:spPr>
            <a:xfrm flipH="1">
              <a:off x="4418025" y="2587806"/>
              <a:ext cx="77188" cy="202036"/>
            </a:xfrm>
            <a:prstGeom prst="straightConnector1">
              <a:avLst/>
            </a:prstGeom>
            <a:ln w="3175">
              <a:solidFill>
                <a:schemeClr val="bg1">
                  <a:lumMod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801AFEBF-AB47-4D8E-ABA3-87C9AB127B5C}"/>
                </a:ext>
              </a:extLst>
            </p:cNvPr>
            <p:cNvCxnSpPr>
              <a:cxnSpLocks/>
            </p:cNvCxnSpPr>
            <p:nvPr/>
          </p:nvCxnSpPr>
          <p:spPr>
            <a:xfrm flipH="1">
              <a:off x="4051508" y="2263703"/>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7DCAD0B6-A752-4C4A-B949-411585569F2A}"/>
                </a:ext>
              </a:extLst>
            </p:cNvPr>
            <p:cNvCxnSpPr>
              <a:cxnSpLocks/>
            </p:cNvCxnSpPr>
            <p:nvPr/>
          </p:nvCxnSpPr>
          <p:spPr>
            <a:xfrm flipV="1">
              <a:off x="4188303" y="2515373"/>
              <a:ext cx="220386" cy="5850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52AF9281-1BA4-470D-B5E5-E4B473FE1786}"/>
                </a:ext>
              </a:extLst>
            </p:cNvPr>
            <p:cNvCxnSpPr>
              <a:cxnSpLocks/>
            </p:cNvCxnSpPr>
            <p:nvPr/>
          </p:nvCxnSpPr>
          <p:spPr>
            <a:xfrm>
              <a:off x="4130010" y="2676022"/>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38" name="Rectangle 137">
              <a:extLst>
                <a:ext uri="{FF2B5EF4-FFF2-40B4-BE49-F238E27FC236}">
                  <a16:creationId xmlns:a16="http://schemas.microsoft.com/office/drawing/2014/main" id="{18D4D7CB-D428-400D-971B-3F01367209D6}"/>
                </a:ext>
              </a:extLst>
            </p:cNvPr>
            <p:cNvSpPr/>
            <p:nvPr/>
          </p:nvSpPr>
          <p:spPr>
            <a:xfrm>
              <a:off x="3743217" y="2824747"/>
              <a:ext cx="370675" cy="307777"/>
            </a:xfrm>
            <a:prstGeom prst="rect">
              <a:avLst/>
            </a:prstGeom>
          </p:spPr>
          <p:txBody>
            <a:bodyPr wrap="square">
              <a:spAutoFit/>
            </a:bodyPr>
            <a:lstStyle/>
            <a:p>
              <a:r>
                <a:rPr lang="en-US" sz="1400" dirty="0"/>
                <a:t>f1</a:t>
              </a:r>
            </a:p>
          </p:txBody>
        </p:sp>
        <p:cxnSp>
          <p:nvCxnSpPr>
            <p:cNvPr id="139" name="Straight Arrow Connector 138">
              <a:extLst>
                <a:ext uri="{FF2B5EF4-FFF2-40B4-BE49-F238E27FC236}">
                  <a16:creationId xmlns:a16="http://schemas.microsoft.com/office/drawing/2014/main" id="{C06F7B88-7A10-4B44-A5DC-ECEB117DE58F}"/>
                </a:ext>
              </a:extLst>
            </p:cNvPr>
            <p:cNvCxnSpPr>
              <a:cxnSpLocks/>
            </p:cNvCxnSpPr>
            <p:nvPr/>
          </p:nvCxnSpPr>
          <p:spPr>
            <a:xfrm flipH="1">
              <a:off x="3940003" y="2673432"/>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156" name="Rectangle 155">
            <a:extLst>
              <a:ext uri="{FF2B5EF4-FFF2-40B4-BE49-F238E27FC236}">
                <a16:creationId xmlns:a16="http://schemas.microsoft.com/office/drawing/2014/main" id="{1BBE740D-E2F4-4161-BA1B-DE159A05816A}"/>
              </a:ext>
            </a:extLst>
          </p:cNvPr>
          <p:cNvSpPr/>
          <p:nvPr/>
        </p:nvSpPr>
        <p:spPr>
          <a:xfrm>
            <a:off x="11062669" y="5425214"/>
            <a:ext cx="879795" cy="307777"/>
          </a:xfrm>
          <a:prstGeom prst="rect">
            <a:avLst/>
          </a:prstGeom>
        </p:spPr>
        <p:txBody>
          <a:bodyPr wrap="square">
            <a:spAutoFit/>
          </a:bodyPr>
          <a:lstStyle/>
          <a:p>
            <a:r>
              <a:rPr lang="en-US" sz="1400" dirty="0"/>
              <a:t>Achieved</a:t>
            </a:r>
          </a:p>
        </p:txBody>
      </p:sp>
      <p:grpSp>
        <p:nvGrpSpPr>
          <p:cNvPr id="245" name="Group 244">
            <a:extLst>
              <a:ext uri="{FF2B5EF4-FFF2-40B4-BE49-F238E27FC236}">
                <a16:creationId xmlns:a16="http://schemas.microsoft.com/office/drawing/2014/main" id="{822D4F89-F703-40B2-9705-942034490FFC}"/>
              </a:ext>
            </a:extLst>
          </p:cNvPr>
          <p:cNvGrpSpPr/>
          <p:nvPr/>
        </p:nvGrpSpPr>
        <p:grpSpPr>
          <a:xfrm>
            <a:off x="2911713" y="5257800"/>
            <a:ext cx="825633" cy="735926"/>
            <a:chOff x="3437042" y="4424288"/>
            <a:chExt cx="825633" cy="735926"/>
          </a:xfrm>
        </p:grpSpPr>
        <p:sp>
          <p:nvSpPr>
            <p:cNvPr id="159" name="Rectangle 158">
              <a:extLst>
                <a:ext uri="{FF2B5EF4-FFF2-40B4-BE49-F238E27FC236}">
                  <a16:creationId xmlns:a16="http://schemas.microsoft.com/office/drawing/2014/main" id="{EE4B17F5-9055-4F8E-AF65-64C27DBB58AB}"/>
                </a:ext>
              </a:extLst>
            </p:cNvPr>
            <p:cNvSpPr/>
            <p:nvPr/>
          </p:nvSpPr>
          <p:spPr>
            <a:xfrm>
              <a:off x="3891993" y="4424288"/>
              <a:ext cx="370682" cy="307777"/>
            </a:xfrm>
            <a:prstGeom prst="rect">
              <a:avLst/>
            </a:prstGeom>
          </p:spPr>
          <p:txBody>
            <a:bodyPr wrap="square">
              <a:spAutoFit/>
            </a:bodyPr>
            <a:lstStyle/>
            <a:p>
              <a:r>
                <a:rPr lang="en-US" sz="1400" dirty="0"/>
                <a:t>f5</a:t>
              </a:r>
            </a:p>
          </p:txBody>
        </p:sp>
        <p:cxnSp>
          <p:nvCxnSpPr>
            <p:cNvPr id="155" name="Straight Arrow Connector 154">
              <a:extLst>
                <a:ext uri="{FF2B5EF4-FFF2-40B4-BE49-F238E27FC236}">
                  <a16:creationId xmlns:a16="http://schemas.microsoft.com/office/drawing/2014/main" id="{DE80B3CC-6334-4EB6-A46D-06DFF8E58701}"/>
                </a:ext>
              </a:extLst>
            </p:cNvPr>
            <p:cNvCxnSpPr>
              <a:cxnSpLocks/>
            </p:cNvCxnSpPr>
            <p:nvPr/>
          </p:nvCxnSpPr>
          <p:spPr>
            <a:xfrm flipH="1" flipV="1">
              <a:off x="3687938" y="4906102"/>
              <a:ext cx="149073" cy="80337"/>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8" name="Rectangle 157">
              <a:extLst>
                <a:ext uri="{FF2B5EF4-FFF2-40B4-BE49-F238E27FC236}">
                  <a16:creationId xmlns:a16="http://schemas.microsoft.com/office/drawing/2014/main" id="{B9F079DA-334C-493C-83B4-52B621E1E946}"/>
                </a:ext>
              </a:extLst>
            </p:cNvPr>
            <p:cNvSpPr/>
            <p:nvPr/>
          </p:nvSpPr>
          <p:spPr>
            <a:xfrm>
              <a:off x="3437042" y="4657165"/>
              <a:ext cx="370683" cy="307777"/>
            </a:xfrm>
            <a:prstGeom prst="rect">
              <a:avLst/>
            </a:prstGeom>
          </p:spPr>
          <p:txBody>
            <a:bodyPr wrap="square">
              <a:spAutoFit/>
            </a:bodyPr>
            <a:lstStyle/>
            <a:p>
              <a:r>
                <a:rPr lang="en-US" sz="1400" dirty="0"/>
                <a:t>f3</a:t>
              </a:r>
            </a:p>
          </p:txBody>
        </p:sp>
        <p:sp>
          <p:nvSpPr>
            <p:cNvPr id="160" name="Rectangle 159">
              <a:extLst>
                <a:ext uri="{FF2B5EF4-FFF2-40B4-BE49-F238E27FC236}">
                  <a16:creationId xmlns:a16="http://schemas.microsoft.com/office/drawing/2014/main" id="{FD4EB418-EE3D-4F74-9213-2F86F2D9CDF1}"/>
                </a:ext>
              </a:extLst>
            </p:cNvPr>
            <p:cNvSpPr/>
            <p:nvPr/>
          </p:nvSpPr>
          <p:spPr>
            <a:xfrm>
              <a:off x="3787149" y="4852437"/>
              <a:ext cx="386939" cy="307777"/>
            </a:xfrm>
            <a:prstGeom prst="rect">
              <a:avLst/>
            </a:prstGeom>
          </p:spPr>
          <p:txBody>
            <a:bodyPr wrap="square">
              <a:spAutoFit/>
            </a:bodyPr>
            <a:lstStyle/>
            <a:p>
              <a:r>
                <a:rPr lang="en-US" sz="1400" dirty="0"/>
                <a:t>f1</a:t>
              </a:r>
            </a:p>
          </p:txBody>
        </p:sp>
        <p:cxnSp>
          <p:nvCxnSpPr>
            <p:cNvPr id="163" name="Straight Arrow Connector 162">
              <a:extLst>
                <a:ext uri="{FF2B5EF4-FFF2-40B4-BE49-F238E27FC236}">
                  <a16:creationId xmlns:a16="http://schemas.microsoft.com/office/drawing/2014/main" id="{C19D0B22-D4BB-47F4-9BA7-A73E0BDC9AB8}"/>
                </a:ext>
              </a:extLst>
            </p:cNvPr>
            <p:cNvCxnSpPr>
              <a:cxnSpLocks/>
            </p:cNvCxnSpPr>
            <p:nvPr/>
          </p:nvCxnSpPr>
          <p:spPr>
            <a:xfrm flipV="1">
              <a:off x="3755926" y="4649528"/>
              <a:ext cx="183113" cy="128826"/>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grpSp>
        <p:nvGrpSpPr>
          <p:cNvPr id="275" name="Group 274">
            <a:extLst>
              <a:ext uri="{FF2B5EF4-FFF2-40B4-BE49-F238E27FC236}">
                <a16:creationId xmlns:a16="http://schemas.microsoft.com/office/drawing/2014/main" id="{FB95D84A-4C57-42E2-8808-0245DEEA9F2C}"/>
              </a:ext>
            </a:extLst>
          </p:cNvPr>
          <p:cNvGrpSpPr/>
          <p:nvPr/>
        </p:nvGrpSpPr>
        <p:grpSpPr>
          <a:xfrm>
            <a:off x="4197368" y="5257800"/>
            <a:ext cx="1039176" cy="806842"/>
            <a:chOff x="4915136" y="4785946"/>
            <a:chExt cx="1039176" cy="806842"/>
          </a:xfrm>
        </p:grpSpPr>
        <p:sp>
          <p:nvSpPr>
            <p:cNvPr id="164" name="Rectangle 163">
              <a:extLst>
                <a:ext uri="{FF2B5EF4-FFF2-40B4-BE49-F238E27FC236}">
                  <a16:creationId xmlns:a16="http://schemas.microsoft.com/office/drawing/2014/main" id="{498EC683-FE5D-4401-99BB-70EE8C127468}"/>
                </a:ext>
              </a:extLst>
            </p:cNvPr>
            <p:cNvSpPr/>
            <p:nvPr/>
          </p:nvSpPr>
          <p:spPr>
            <a:xfrm>
              <a:off x="5084046" y="4785946"/>
              <a:ext cx="350271" cy="307777"/>
            </a:xfrm>
            <a:prstGeom prst="rect">
              <a:avLst/>
            </a:prstGeom>
          </p:spPr>
          <p:txBody>
            <a:bodyPr wrap="square">
              <a:spAutoFit/>
            </a:bodyPr>
            <a:lstStyle/>
            <a:p>
              <a:r>
                <a:rPr lang="en-US" sz="1400" dirty="0"/>
                <a:t>f0</a:t>
              </a:r>
            </a:p>
          </p:txBody>
        </p:sp>
        <p:sp>
          <p:nvSpPr>
            <p:cNvPr id="167" name="Rectangle 166">
              <a:extLst>
                <a:ext uri="{FF2B5EF4-FFF2-40B4-BE49-F238E27FC236}">
                  <a16:creationId xmlns:a16="http://schemas.microsoft.com/office/drawing/2014/main" id="{1B746C50-C429-4906-9974-F3C967ADC133}"/>
                </a:ext>
              </a:extLst>
            </p:cNvPr>
            <p:cNvSpPr/>
            <p:nvPr/>
          </p:nvSpPr>
          <p:spPr>
            <a:xfrm>
              <a:off x="4915136" y="5013336"/>
              <a:ext cx="386939" cy="307777"/>
            </a:xfrm>
            <a:prstGeom prst="rect">
              <a:avLst/>
            </a:prstGeom>
          </p:spPr>
          <p:txBody>
            <a:bodyPr wrap="square">
              <a:spAutoFit/>
            </a:bodyPr>
            <a:lstStyle/>
            <a:p>
              <a:r>
                <a:rPr lang="en-US" sz="1400" dirty="0"/>
                <a:t>f3</a:t>
              </a:r>
            </a:p>
          </p:txBody>
        </p:sp>
        <p:cxnSp>
          <p:nvCxnSpPr>
            <p:cNvPr id="168" name="Straight Arrow Connector 167">
              <a:extLst>
                <a:ext uri="{FF2B5EF4-FFF2-40B4-BE49-F238E27FC236}">
                  <a16:creationId xmlns:a16="http://schemas.microsoft.com/office/drawing/2014/main" id="{257A6CB2-989C-4C1C-B622-75E0BC359A8B}"/>
                </a:ext>
              </a:extLst>
            </p:cNvPr>
            <p:cNvCxnSpPr>
              <a:cxnSpLocks/>
            </p:cNvCxnSpPr>
            <p:nvPr/>
          </p:nvCxnSpPr>
          <p:spPr>
            <a:xfrm>
              <a:off x="5335045" y="5031072"/>
              <a:ext cx="173745" cy="327851"/>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8ED906BF-7E09-4E92-BE65-A04563DE779F}"/>
                </a:ext>
              </a:extLst>
            </p:cNvPr>
            <p:cNvSpPr/>
            <p:nvPr/>
          </p:nvSpPr>
          <p:spPr>
            <a:xfrm>
              <a:off x="5416519" y="5285011"/>
              <a:ext cx="370675" cy="307777"/>
            </a:xfrm>
            <a:prstGeom prst="rect">
              <a:avLst/>
            </a:prstGeom>
          </p:spPr>
          <p:txBody>
            <a:bodyPr wrap="square">
              <a:spAutoFit/>
            </a:bodyPr>
            <a:lstStyle/>
            <a:p>
              <a:r>
                <a:rPr lang="en-US" sz="1400" dirty="0"/>
                <a:t>f1</a:t>
              </a:r>
            </a:p>
          </p:txBody>
        </p:sp>
        <p:cxnSp>
          <p:nvCxnSpPr>
            <p:cNvPr id="170" name="Straight Arrow Connector 169">
              <a:extLst>
                <a:ext uri="{FF2B5EF4-FFF2-40B4-BE49-F238E27FC236}">
                  <a16:creationId xmlns:a16="http://schemas.microsoft.com/office/drawing/2014/main" id="{97E11212-1476-45BF-803B-0D7119F5DF8E}"/>
                </a:ext>
              </a:extLst>
            </p:cNvPr>
            <p:cNvCxnSpPr>
              <a:cxnSpLocks/>
            </p:cNvCxnSpPr>
            <p:nvPr/>
          </p:nvCxnSpPr>
          <p:spPr>
            <a:xfrm flipH="1" flipV="1">
              <a:off x="5171330" y="5247155"/>
              <a:ext cx="303876" cy="131888"/>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71" name="Rectangle 170">
              <a:extLst>
                <a:ext uri="{FF2B5EF4-FFF2-40B4-BE49-F238E27FC236}">
                  <a16:creationId xmlns:a16="http://schemas.microsoft.com/office/drawing/2014/main" id="{3DD1C5CC-DCC3-499A-BB55-D6F0ED40FA18}"/>
                </a:ext>
              </a:extLst>
            </p:cNvPr>
            <p:cNvSpPr/>
            <p:nvPr/>
          </p:nvSpPr>
          <p:spPr>
            <a:xfrm>
              <a:off x="5583637" y="4972918"/>
              <a:ext cx="370675" cy="307777"/>
            </a:xfrm>
            <a:prstGeom prst="rect">
              <a:avLst/>
            </a:prstGeom>
          </p:spPr>
          <p:txBody>
            <a:bodyPr wrap="square">
              <a:spAutoFit/>
            </a:bodyPr>
            <a:lstStyle/>
            <a:p>
              <a:r>
                <a:rPr lang="en-US" sz="1400" dirty="0"/>
                <a:t>f5</a:t>
              </a:r>
            </a:p>
          </p:txBody>
        </p:sp>
        <p:cxnSp>
          <p:nvCxnSpPr>
            <p:cNvPr id="172" name="Straight Arrow Connector 171">
              <a:extLst>
                <a:ext uri="{FF2B5EF4-FFF2-40B4-BE49-F238E27FC236}">
                  <a16:creationId xmlns:a16="http://schemas.microsoft.com/office/drawing/2014/main" id="{D6C384F7-2B56-43EB-9731-5110F2B809D6}"/>
                </a:ext>
              </a:extLst>
            </p:cNvPr>
            <p:cNvCxnSpPr>
              <a:cxnSpLocks/>
            </p:cNvCxnSpPr>
            <p:nvPr/>
          </p:nvCxnSpPr>
          <p:spPr>
            <a:xfrm flipV="1">
              <a:off x="5209665" y="5115790"/>
              <a:ext cx="357315" cy="71480"/>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192" name="Rectangle 191">
            <a:extLst>
              <a:ext uri="{FF2B5EF4-FFF2-40B4-BE49-F238E27FC236}">
                <a16:creationId xmlns:a16="http://schemas.microsoft.com/office/drawing/2014/main" id="{501E3819-5BB5-4AC5-AF79-1C3B9BD933F9}"/>
              </a:ext>
            </a:extLst>
          </p:cNvPr>
          <p:cNvSpPr/>
          <p:nvPr/>
        </p:nvSpPr>
        <p:spPr>
          <a:xfrm>
            <a:off x="7348550" y="5199952"/>
            <a:ext cx="350271" cy="131846"/>
          </a:xfrm>
          <a:prstGeom prst="rect">
            <a:avLst/>
          </a:prstGeom>
        </p:spPr>
        <p:txBody>
          <a:bodyPr wrap="square">
            <a:spAutoFit/>
          </a:bodyPr>
          <a:lstStyle/>
          <a:p>
            <a:r>
              <a:rPr lang="en-US" sz="1400" dirty="0"/>
              <a:t>f0</a:t>
            </a:r>
          </a:p>
        </p:txBody>
      </p:sp>
      <p:sp>
        <p:nvSpPr>
          <p:cNvPr id="195" name="Rectangle 194">
            <a:extLst>
              <a:ext uri="{FF2B5EF4-FFF2-40B4-BE49-F238E27FC236}">
                <a16:creationId xmlns:a16="http://schemas.microsoft.com/office/drawing/2014/main" id="{AE79AD6C-0633-4807-9573-5BA5409EF1A5}"/>
              </a:ext>
            </a:extLst>
          </p:cNvPr>
          <p:cNvSpPr/>
          <p:nvPr/>
        </p:nvSpPr>
        <p:spPr>
          <a:xfrm>
            <a:off x="7672429" y="5597798"/>
            <a:ext cx="370675" cy="307777"/>
          </a:xfrm>
          <a:prstGeom prst="rect">
            <a:avLst/>
          </a:prstGeom>
        </p:spPr>
        <p:txBody>
          <a:bodyPr wrap="square">
            <a:spAutoFit/>
          </a:bodyPr>
          <a:lstStyle/>
          <a:p>
            <a:r>
              <a:rPr lang="en-US" sz="1400" dirty="0"/>
              <a:t>f3</a:t>
            </a:r>
          </a:p>
        </p:txBody>
      </p:sp>
      <p:cxnSp>
        <p:nvCxnSpPr>
          <p:cNvPr id="196" name="Straight Arrow Connector 195">
            <a:extLst>
              <a:ext uri="{FF2B5EF4-FFF2-40B4-BE49-F238E27FC236}">
                <a16:creationId xmlns:a16="http://schemas.microsoft.com/office/drawing/2014/main" id="{03013C32-0339-48AE-8512-5163716D300B}"/>
              </a:ext>
            </a:extLst>
          </p:cNvPr>
          <p:cNvCxnSpPr>
            <a:cxnSpLocks/>
          </p:cNvCxnSpPr>
          <p:nvPr/>
        </p:nvCxnSpPr>
        <p:spPr>
          <a:xfrm flipH="1">
            <a:off x="7468106" y="5726699"/>
            <a:ext cx="241058" cy="0"/>
          </a:xfrm>
          <a:prstGeom prst="straightConnector1">
            <a:avLst/>
          </a:prstGeom>
          <a:ln w="3175">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197" name="Rectangle 196">
            <a:extLst>
              <a:ext uri="{FF2B5EF4-FFF2-40B4-BE49-F238E27FC236}">
                <a16:creationId xmlns:a16="http://schemas.microsoft.com/office/drawing/2014/main" id="{A6626B3E-DC10-4BA1-A403-5FA842979580}"/>
              </a:ext>
            </a:extLst>
          </p:cNvPr>
          <p:cNvSpPr/>
          <p:nvPr/>
        </p:nvSpPr>
        <p:spPr>
          <a:xfrm>
            <a:off x="7208298" y="5590575"/>
            <a:ext cx="330543" cy="307777"/>
          </a:xfrm>
          <a:prstGeom prst="rect">
            <a:avLst/>
          </a:prstGeom>
        </p:spPr>
        <p:txBody>
          <a:bodyPr wrap="square">
            <a:spAutoFit/>
          </a:bodyPr>
          <a:lstStyle/>
          <a:p>
            <a:r>
              <a:rPr lang="en-US" sz="1400" dirty="0"/>
              <a:t>f1</a:t>
            </a:r>
          </a:p>
        </p:txBody>
      </p:sp>
      <p:cxnSp>
        <p:nvCxnSpPr>
          <p:cNvPr id="198" name="Straight Arrow Connector 197">
            <a:extLst>
              <a:ext uri="{FF2B5EF4-FFF2-40B4-BE49-F238E27FC236}">
                <a16:creationId xmlns:a16="http://schemas.microsoft.com/office/drawing/2014/main" id="{AA16EE29-DC74-4702-8E14-1C2CBC16C503}"/>
              </a:ext>
            </a:extLst>
          </p:cNvPr>
          <p:cNvCxnSpPr>
            <a:cxnSpLocks/>
          </p:cNvCxnSpPr>
          <p:nvPr/>
        </p:nvCxnSpPr>
        <p:spPr>
          <a:xfrm flipH="1">
            <a:off x="7373570" y="5470151"/>
            <a:ext cx="78597" cy="151494"/>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267" name="Group 266">
            <a:extLst>
              <a:ext uri="{FF2B5EF4-FFF2-40B4-BE49-F238E27FC236}">
                <a16:creationId xmlns:a16="http://schemas.microsoft.com/office/drawing/2014/main" id="{84B6B4D8-6E66-48D3-A9B3-25C8FBF3D654}"/>
              </a:ext>
            </a:extLst>
          </p:cNvPr>
          <p:cNvGrpSpPr/>
          <p:nvPr/>
        </p:nvGrpSpPr>
        <p:grpSpPr>
          <a:xfrm>
            <a:off x="9899606" y="5216043"/>
            <a:ext cx="712514" cy="595699"/>
            <a:chOff x="10017145" y="4676614"/>
            <a:chExt cx="712514" cy="595699"/>
          </a:xfrm>
        </p:grpSpPr>
        <p:sp>
          <p:nvSpPr>
            <p:cNvPr id="176" name="Rectangle 175">
              <a:extLst>
                <a:ext uri="{FF2B5EF4-FFF2-40B4-BE49-F238E27FC236}">
                  <a16:creationId xmlns:a16="http://schemas.microsoft.com/office/drawing/2014/main" id="{3187CBB6-3F42-4041-AE72-572FDE0202C5}"/>
                </a:ext>
              </a:extLst>
            </p:cNvPr>
            <p:cNvSpPr/>
            <p:nvPr/>
          </p:nvSpPr>
          <p:spPr>
            <a:xfrm>
              <a:off x="10017145" y="4676614"/>
              <a:ext cx="350271" cy="307777"/>
            </a:xfrm>
            <a:prstGeom prst="rect">
              <a:avLst/>
            </a:prstGeom>
          </p:spPr>
          <p:txBody>
            <a:bodyPr wrap="square">
              <a:spAutoFit/>
            </a:bodyPr>
            <a:lstStyle/>
            <a:p>
              <a:r>
                <a:rPr lang="en-US" sz="1400" dirty="0"/>
                <a:t>f0</a:t>
              </a:r>
            </a:p>
          </p:txBody>
        </p:sp>
        <p:sp>
          <p:nvSpPr>
            <p:cNvPr id="182" name="Rectangle 181">
              <a:extLst>
                <a:ext uri="{FF2B5EF4-FFF2-40B4-BE49-F238E27FC236}">
                  <a16:creationId xmlns:a16="http://schemas.microsoft.com/office/drawing/2014/main" id="{1633A9DF-6B72-436D-9DD8-1FDFB3E81FF0}"/>
                </a:ext>
              </a:extLst>
            </p:cNvPr>
            <p:cNvSpPr/>
            <p:nvPr/>
          </p:nvSpPr>
          <p:spPr>
            <a:xfrm>
              <a:off x="10358977" y="4964536"/>
              <a:ext cx="370682" cy="307777"/>
            </a:xfrm>
            <a:prstGeom prst="rect">
              <a:avLst/>
            </a:prstGeom>
          </p:spPr>
          <p:txBody>
            <a:bodyPr wrap="square">
              <a:spAutoFit/>
            </a:bodyPr>
            <a:lstStyle/>
            <a:p>
              <a:r>
                <a:rPr lang="en-US" sz="1400" dirty="0"/>
                <a:t>f1</a:t>
              </a:r>
            </a:p>
          </p:txBody>
        </p:sp>
        <p:cxnSp>
          <p:nvCxnSpPr>
            <p:cNvPr id="183" name="Straight Arrow Connector 182">
              <a:extLst>
                <a:ext uri="{FF2B5EF4-FFF2-40B4-BE49-F238E27FC236}">
                  <a16:creationId xmlns:a16="http://schemas.microsoft.com/office/drawing/2014/main" id="{F88633B0-415D-45D8-BEFF-2DA6AC9D526E}"/>
                </a:ext>
              </a:extLst>
            </p:cNvPr>
            <p:cNvCxnSpPr>
              <a:cxnSpLocks/>
            </p:cNvCxnSpPr>
            <p:nvPr/>
          </p:nvCxnSpPr>
          <p:spPr>
            <a:xfrm>
              <a:off x="10200722" y="4974434"/>
              <a:ext cx="166694" cy="113565"/>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13" name="Rectangle 12">
            <a:extLst>
              <a:ext uri="{FF2B5EF4-FFF2-40B4-BE49-F238E27FC236}">
                <a16:creationId xmlns:a16="http://schemas.microsoft.com/office/drawing/2014/main" id="{6E075BBB-F6A3-44F6-A076-40CD63A35105}"/>
              </a:ext>
            </a:extLst>
          </p:cNvPr>
          <p:cNvSpPr/>
          <p:nvPr/>
        </p:nvSpPr>
        <p:spPr>
          <a:xfrm>
            <a:off x="11101824" y="6073593"/>
            <a:ext cx="827806" cy="307777"/>
          </a:xfrm>
          <a:prstGeom prst="rect">
            <a:avLst/>
          </a:prstGeom>
        </p:spPr>
        <p:txBody>
          <a:bodyPr wrap="square">
            <a:spAutoFit/>
          </a:bodyPr>
          <a:lstStyle/>
          <a:p>
            <a:r>
              <a:rPr lang="en-US" sz="1400" dirty="0"/>
              <a:t>No Error</a:t>
            </a:r>
          </a:p>
        </p:txBody>
      </p:sp>
      <p:sp>
        <p:nvSpPr>
          <p:cNvPr id="15" name="Rectangle 14">
            <a:extLst>
              <a:ext uri="{FF2B5EF4-FFF2-40B4-BE49-F238E27FC236}">
                <a16:creationId xmlns:a16="http://schemas.microsoft.com/office/drawing/2014/main" id="{F9EE1769-40D4-4540-A612-4BAB31038AD8}"/>
              </a:ext>
            </a:extLst>
          </p:cNvPr>
          <p:cNvSpPr/>
          <p:nvPr/>
        </p:nvSpPr>
        <p:spPr>
          <a:xfrm>
            <a:off x="2971821" y="6091292"/>
            <a:ext cx="877608" cy="523220"/>
          </a:xfrm>
          <a:prstGeom prst="rect">
            <a:avLst/>
          </a:prstGeom>
        </p:spPr>
        <p:txBody>
          <a:bodyPr wrap="square">
            <a:spAutoFit/>
          </a:bodyPr>
          <a:lstStyle/>
          <a:p>
            <a:r>
              <a:rPr lang="en-US" sz="1400" dirty="0"/>
              <a:t>f1, f3, 8</a:t>
            </a:r>
          </a:p>
          <a:p>
            <a:r>
              <a:rPr lang="en-US" sz="1400" dirty="0"/>
              <a:t>f3, f5, 4</a:t>
            </a:r>
          </a:p>
        </p:txBody>
      </p:sp>
      <p:sp>
        <p:nvSpPr>
          <p:cNvPr id="16" name="Rectangle 15">
            <a:extLst>
              <a:ext uri="{FF2B5EF4-FFF2-40B4-BE49-F238E27FC236}">
                <a16:creationId xmlns:a16="http://schemas.microsoft.com/office/drawing/2014/main" id="{EA1C6FB1-D900-4139-A7C9-E5D027815EAC}"/>
              </a:ext>
            </a:extLst>
          </p:cNvPr>
          <p:cNvSpPr/>
          <p:nvPr/>
        </p:nvSpPr>
        <p:spPr>
          <a:xfrm>
            <a:off x="8661546" y="6101992"/>
            <a:ext cx="890434" cy="307777"/>
          </a:xfrm>
          <a:prstGeom prst="rect">
            <a:avLst/>
          </a:prstGeom>
        </p:spPr>
        <p:txBody>
          <a:bodyPr wrap="square">
            <a:spAutoFit/>
          </a:bodyPr>
          <a:lstStyle/>
          <a:p>
            <a:r>
              <a:rPr lang="en-US" sz="1400" dirty="0"/>
              <a:t>f0, f1, 7</a:t>
            </a:r>
          </a:p>
        </p:txBody>
      </p:sp>
      <p:sp>
        <p:nvSpPr>
          <p:cNvPr id="17" name="Rectangle 16">
            <a:extLst>
              <a:ext uri="{FF2B5EF4-FFF2-40B4-BE49-F238E27FC236}">
                <a16:creationId xmlns:a16="http://schemas.microsoft.com/office/drawing/2014/main" id="{005EC2C7-C3DB-4AE1-BCAB-F7121C90C5D8}"/>
              </a:ext>
            </a:extLst>
          </p:cNvPr>
          <p:cNvSpPr/>
          <p:nvPr/>
        </p:nvSpPr>
        <p:spPr>
          <a:xfrm>
            <a:off x="9893174" y="6084450"/>
            <a:ext cx="862283" cy="307777"/>
          </a:xfrm>
          <a:prstGeom prst="rect">
            <a:avLst/>
          </a:prstGeom>
        </p:spPr>
        <p:txBody>
          <a:bodyPr wrap="square">
            <a:spAutoFit/>
          </a:bodyPr>
          <a:lstStyle/>
          <a:p>
            <a:r>
              <a:rPr lang="en-US" sz="1400" dirty="0"/>
              <a:t>f0, f1, 7</a:t>
            </a:r>
          </a:p>
        </p:txBody>
      </p:sp>
      <p:sp>
        <p:nvSpPr>
          <p:cNvPr id="18" name="TextBox 17">
            <a:extLst>
              <a:ext uri="{FF2B5EF4-FFF2-40B4-BE49-F238E27FC236}">
                <a16:creationId xmlns:a16="http://schemas.microsoft.com/office/drawing/2014/main" id="{AE403941-2B23-4669-8267-605234586479}"/>
              </a:ext>
            </a:extLst>
          </p:cNvPr>
          <p:cNvSpPr txBox="1"/>
          <p:nvPr/>
        </p:nvSpPr>
        <p:spPr>
          <a:xfrm>
            <a:off x="109563" y="5434886"/>
            <a:ext cx="2795957" cy="416011"/>
          </a:xfrm>
          <a:prstGeom prst="rect">
            <a:avLst/>
          </a:prstGeom>
          <a:noFill/>
        </p:spPr>
        <p:txBody>
          <a:bodyPr wrap="square" rtlCol="0">
            <a:spAutoFit/>
          </a:bodyPr>
          <a:lstStyle/>
          <a:p>
            <a:pPr>
              <a:lnSpc>
                <a:spcPct val="150000"/>
              </a:lnSpc>
            </a:pPr>
            <a:r>
              <a:rPr lang="en-US" sz="1600" dirty="0">
                <a:latin typeface="Comfortaa" panose="020B0604020202020204" charset="0"/>
              </a:rPr>
              <a:t>Missing Adjacency Relation </a:t>
            </a:r>
          </a:p>
        </p:txBody>
      </p:sp>
      <p:sp>
        <p:nvSpPr>
          <p:cNvPr id="215" name="Rectangle 214">
            <a:extLst>
              <a:ext uri="{FF2B5EF4-FFF2-40B4-BE49-F238E27FC236}">
                <a16:creationId xmlns:a16="http://schemas.microsoft.com/office/drawing/2014/main" id="{4DD261F9-2C24-4DBA-B31A-CF36C11DD6CF}"/>
              </a:ext>
            </a:extLst>
          </p:cNvPr>
          <p:cNvSpPr/>
          <p:nvPr/>
        </p:nvSpPr>
        <p:spPr>
          <a:xfrm>
            <a:off x="4305504" y="6068869"/>
            <a:ext cx="877608" cy="738664"/>
          </a:xfrm>
          <a:prstGeom prst="rect">
            <a:avLst/>
          </a:prstGeom>
        </p:spPr>
        <p:txBody>
          <a:bodyPr wrap="square">
            <a:spAutoFit/>
          </a:bodyPr>
          <a:lstStyle/>
          <a:p>
            <a:r>
              <a:rPr lang="en-US" sz="1400" dirty="0"/>
              <a:t>f0, f1, 7</a:t>
            </a:r>
          </a:p>
          <a:p>
            <a:r>
              <a:rPr lang="en-US" sz="1400" dirty="0"/>
              <a:t>f1, f3, 8</a:t>
            </a:r>
          </a:p>
          <a:p>
            <a:r>
              <a:rPr lang="en-US" sz="1400" dirty="0"/>
              <a:t>f3, f5, 4</a:t>
            </a:r>
          </a:p>
        </p:txBody>
      </p:sp>
      <p:sp>
        <p:nvSpPr>
          <p:cNvPr id="217" name="Rectangle 216">
            <a:extLst>
              <a:ext uri="{FF2B5EF4-FFF2-40B4-BE49-F238E27FC236}">
                <a16:creationId xmlns:a16="http://schemas.microsoft.com/office/drawing/2014/main" id="{54DD9E38-7FA3-4B94-88B0-7F17ED5F3292}"/>
              </a:ext>
            </a:extLst>
          </p:cNvPr>
          <p:cNvSpPr/>
          <p:nvPr/>
        </p:nvSpPr>
        <p:spPr>
          <a:xfrm>
            <a:off x="5951991" y="6091292"/>
            <a:ext cx="877608" cy="523220"/>
          </a:xfrm>
          <a:prstGeom prst="rect">
            <a:avLst/>
          </a:prstGeom>
        </p:spPr>
        <p:txBody>
          <a:bodyPr wrap="square">
            <a:spAutoFit/>
          </a:bodyPr>
          <a:lstStyle/>
          <a:p>
            <a:r>
              <a:rPr lang="en-US" sz="1400" dirty="0"/>
              <a:t>f0, f1, 7</a:t>
            </a:r>
          </a:p>
          <a:p>
            <a:r>
              <a:rPr lang="en-US" sz="1400" dirty="0"/>
              <a:t>f3, f5, 4</a:t>
            </a:r>
          </a:p>
        </p:txBody>
      </p:sp>
      <p:sp>
        <p:nvSpPr>
          <p:cNvPr id="219" name="Rectangle 218">
            <a:extLst>
              <a:ext uri="{FF2B5EF4-FFF2-40B4-BE49-F238E27FC236}">
                <a16:creationId xmlns:a16="http://schemas.microsoft.com/office/drawing/2014/main" id="{111FF6D7-D720-4884-9ADF-39CBB68CA378}"/>
              </a:ext>
            </a:extLst>
          </p:cNvPr>
          <p:cNvSpPr/>
          <p:nvPr/>
        </p:nvSpPr>
        <p:spPr>
          <a:xfrm>
            <a:off x="7356064" y="6091292"/>
            <a:ext cx="877608" cy="523220"/>
          </a:xfrm>
          <a:prstGeom prst="rect">
            <a:avLst/>
          </a:prstGeom>
        </p:spPr>
        <p:txBody>
          <a:bodyPr wrap="square">
            <a:spAutoFit/>
          </a:bodyPr>
          <a:lstStyle/>
          <a:p>
            <a:r>
              <a:rPr lang="en-US" sz="1400" dirty="0"/>
              <a:t>f0, f1, 7</a:t>
            </a:r>
          </a:p>
          <a:p>
            <a:r>
              <a:rPr lang="en-US" sz="1400" dirty="0"/>
              <a:t>f1, f3, 8</a:t>
            </a:r>
          </a:p>
        </p:txBody>
      </p:sp>
      <p:grpSp>
        <p:nvGrpSpPr>
          <p:cNvPr id="297" name="Group 296">
            <a:extLst>
              <a:ext uri="{FF2B5EF4-FFF2-40B4-BE49-F238E27FC236}">
                <a16:creationId xmlns:a16="http://schemas.microsoft.com/office/drawing/2014/main" id="{BBB7408E-1D4B-4B21-A028-16382C563118}"/>
              </a:ext>
            </a:extLst>
          </p:cNvPr>
          <p:cNvGrpSpPr/>
          <p:nvPr/>
        </p:nvGrpSpPr>
        <p:grpSpPr>
          <a:xfrm>
            <a:off x="1891693" y="2126190"/>
            <a:ext cx="614788" cy="1270954"/>
            <a:chOff x="1782129" y="1902447"/>
            <a:chExt cx="614788" cy="1270954"/>
          </a:xfrm>
        </p:grpSpPr>
        <p:grpSp>
          <p:nvGrpSpPr>
            <p:cNvPr id="29" name="Group 28">
              <a:extLst>
                <a:ext uri="{FF2B5EF4-FFF2-40B4-BE49-F238E27FC236}">
                  <a16:creationId xmlns:a16="http://schemas.microsoft.com/office/drawing/2014/main" id="{00A43227-321B-48D4-B3A1-6DD8D4ED82D5}"/>
                </a:ext>
              </a:extLst>
            </p:cNvPr>
            <p:cNvGrpSpPr/>
            <p:nvPr/>
          </p:nvGrpSpPr>
          <p:grpSpPr>
            <a:xfrm>
              <a:off x="2009196" y="1902447"/>
              <a:ext cx="387721" cy="1270954"/>
              <a:chOff x="345704" y="601845"/>
              <a:chExt cx="387721" cy="1270954"/>
            </a:xfrm>
          </p:grpSpPr>
          <p:sp>
            <p:nvSpPr>
              <p:cNvPr id="32" name="TextBox 31">
                <a:extLst>
                  <a:ext uri="{FF2B5EF4-FFF2-40B4-BE49-F238E27FC236}">
                    <a16:creationId xmlns:a16="http://schemas.microsoft.com/office/drawing/2014/main" id="{4A80E0A7-9A84-43AF-BDF8-571131AA5154}"/>
                  </a:ext>
                </a:extLst>
              </p:cNvPr>
              <p:cNvSpPr txBox="1"/>
              <p:nvPr/>
            </p:nvSpPr>
            <p:spPr>
              <a:xfrm>
                <a:off x="345704" y="601845"/>
                <a:ext cx="387721" cy="276999"/>
              </a:xfrm>
              <a:prstGeom prst="rect">
                <a:avLst/>
              </a:prstGeom>
              <a:noFill/>
            </p:spPr>
            <p:txBody>
              <a:bodyPr wrap="square" rtlCol="0">
                <a:spAutoFit/>
              </a:bodyPr>
              <a:lstStyle/>
              <a:p>
                <a:r>
                  <a:rPr lang="en-US" sz="1200" dirty="0"/>
                  <a:t>f0</a:t>
                </a:r>
              </a:p>
            </p:txBody>
          </p:sp>
          <p:sp>
            <p:nvSpPr>
              <p:cNvPr id="33" name="TextBox 32">
                <a:extLst>
                  <a:ext uri="{FF2B5EF4-FFF2-40B4-BE49-F238E27FC236}">
                    <a16:creationId xmlns:a16="http://schemas.microsoft.com/office/drawing/2014/main" id="{8C7743E4-4950-4E77-B7B5-2F25EE27AFBD}"/>
                  </a:ext>
                </a:extLst>
              </p:cNvPr>
              <p:cNvSpPr txBox="1"/>
              <p:nvPr/>
            </p:nvSpPr>
            <p:spPr>
              <a:xfrm>
                <a:off x="345704" y="805657"/>
                <a:ext cx="387721" cy="276999"/>
              </a:xfrm>
              <a:prstGeom prst="rect">
                <a:avLst/>
              </a:prstGeom>
              <a:noFill/>
            </p:spPr>
            <p:txBody>
              <a:bodyPr wrap="square" rtlCol="0">
                <a:spAutoFit/>
              </a:bodyPr>
              <a:lstStyle/>
              <a:p>
                <a:r>
                  <a:rPr lang="en-US" sz="1200" dirty="0"/>
                  <a:t>f1</a:t>
                </a:r>
              </a:p>
            </p:txBody>
          </p:sp>
          <p:sp>
            <p:nvSpPr>
              <p:cNvPr id="34" name="TextBox 33">
                <a:extLst>
                  <a:ext uri="{FF2B5EF4-FFF2-40B4-BE49-F238E27FC236}">
                    <a16:creationId xmlns:a16="http://schemas.microsoft.com/office/drawing/2014/main" id="{E8B6BD0B-5035-441D-9FFA-D76D5303825C}"/>
                  </a:ext>
                </a:extLst>
              </p:cNvPr>
              <p:cNvSpPr txBox="1"/>
              <p:nvPr/>
            </p:nvSpPr>
            <p:spPr>
              <a:xfrm>
                <a:off x="345704" y="1010505"/>
                <a:ext cx="387721" cy="276999"/>
              </a:xfrm>
              <a:prstGeom prst="rect">
                <a:avLst/>
              </a:prstGeom>
              <a:noFill/>
            </p:spPr>
            <p:txBody>
              <a:bodyPr wrap="square" rtlCol="0">
                <a:spAutoFit/>
              </a:bodyPr>
              <a:lstStyle/>
              <a:p>
                <a:r>
                  <a:rPr lang="en-US" sz="1200" dirty="0"/>
                  <a:t>f2</a:t>
                </a:r>
              </a:p>
            </p:txBody>
          </p:sp>
          <p:sp>
            <p:nvSpPr>
              <p:cNvPr id="35" name="TextBox 34">
                <a:extLst>
                  <a:ext uri="{FF2B5EF4-FFF2-40B4-BE49-F238E27FC236}">
                    <a16:creationId xmlns:a16="http://schemas.microsoft.com/office/drawing/2014/main" id="{59C5DD6F-CB5A-49BA-BF0F-E26890FCDDF7}"/>
                  </a:ext>
                </a:extLst>
              </p:cNvPr>
              <p:cNvSpPr txBox="1"/>
              <p:nvPr/>
            </p:nvSpPr>
            <p:spPr>
              <a:xfrm>
                <a:off x="345704" y="1204435"/>
                <a:ext cx="387721" cy="197848"/>
              </a:xfrm>
              <a:prstGeom prst="rect">
                <a:avLst/>
              </a:prstGeom>
              <a:noFill/>
            </p:spPr>
            <p:txBody>
              <a:bodyPr wrap="square" rtlCol="0">
                <a:spAutoFit/>
              </a:bodyPr>
              <a:lstStyle/>
              <a:p>
                <a:r>
                  <a:rPr lang="en-US" sz="1200" dirty="0"/>
                  <a:t>f3</a:t>
                </a:r>
              </a:p>
            </p:txBody>
          </p:sp>
          <p:sp>
            <p:nvSpPr>
              <p:cNvPr id="36" name="TextBox 35">
                <a:extLst>
                  <a:ext uri="{FF2B5EF4-FFF2-40B4-BE49-F238E27FC236}">
                    <a16:creationId xmlns:a16="http://schemas.microsoft.com/office/drawing/2014/main" id="{03EF3294-1AB7-4F30-820E-938BBC833D14}"/>
                  </a:ext>
                </a:extLst>
              </p:cNvPr>
              <p:cNvSpPr txBox="1"/>
              <p:nvPr/>
            </p:nvSpPr>
            <p:spPr>
              <a:xfrm>
                <a:off x="345704" y="1404480"/>
                <a:ext cx="387721" cy="276999"/>
              </a:xfrm>
              <a:prstGeom prst="rect">
                <a:avLst/>
              </a:prstGeom>
              <a:noFill/>
            </p:spPr>
            <p:txBody>
              <a:bodyPr wrap="square" rtlCol="0">
                <a:spAutoFit/>
              </a:bodyPr>
              <a:lstStyle/>
              <a:p>
                <a:r>
                  <a:rPr lang="en-US" sz="1200" dirty="0"/>
                  <a:t>f4</a:t>
                </a:r>
              </a:p>
            </p:txBody>
          </p:sp>
          <p:sp>
            <p:nvSpPr>
              <p:cNvPr id="37" name="TextBox 36">
                <a:extLst>
                  <a:ext uri="{FF2B5EF4-FFF2-40B4-BE49-F238E27FC236}">
                    <a16:creationId xmlns:a16="http://schemas.microsoft.com/office/drawing/2014/main" id="{35EF4132-7D42-4A5C-B008-D9434DF4BFBC}"/>
                  </a:ext>
                </a:extLst>
              </p:cNvPr>
              <p:cNvSpPr txBox="1"/>
              <p:nvPr/>
            </p:nvSpPr>
            <p:spPr>
              <a:xfrm>
                <a:off x="345704" y="1595800"/>
                <a:ext cx="387721" cy="276999"/>
              </a:xfrm>
              <a:prstGeom prst="rect">
                <a:avLst/>
              </a:prstGeom>
              <a:noFill/>
            </p:spPr>
            <p:txBody>
              <a:bodyPr wrap="square" rtlCol="0">
                <a:spAutoFit/>
              </a:bodyPr>
              <a:lstStyle/>
              <a:p>
                <a:r>
                  <a:rPr lang="en-US" sz="1200" dirty="0"/>
                  <a:t>f5</a:t>
                </a:r>
              </a:p>
            </p:txBody>
          </p:sp>
        </p:grpSp>
        <p:grpSp>
          <p:nvGrpSpPr>
            <p:cNvPr id="252" name="Group 251">
              <a:extLst>
                <a:ext uri="{FF2B5EF4-FFF2-40B4-BE49-F238E27FC236}">
                  <a16:creationId xmlns:a16="http://schemas.microsoft.com/office/drawing/2014/main" id="{612DAC1B-59A5-46C7-9F83-B23EF9471AC7}"/>
                </a:ext>
              </a:extLst>
            </p:cNvPr>
            <p:cNvGrpSpPr/>
            <p:nvPr/>
          </p:nvGrpSpPr>
          <p:grpSpPr>
            <a:xfrm>
              <a:off x="1782129" y="1993224"/>
              <a:ext cx="300863" cy="1098718"/>
              <a:chOff x="-107687" y="668288"/>
              <a:chExt cx="195212" cy="1152858"/>
            </a:xfrm>
          </p:grpSpPr>
          <p:pic>
            <p:nvPicPr>
              <p:cNvPr id="253" name="Picture 252">
                <a:extLst>
                  <a:ext uri="{FF2B5EF4-FFF2-40B4-BE49-F238E27FC236}">
                    <a16:creationId xmlns:a16="http://schemas.microsoft.com/office/drawing/2014/main" id="{5D55A999-584C-49E7-9CCF-9FD796628EF0}"/>
                  </a:ext>
                </a:extLst>
              </p:cNvPr>
              <p:cNvPicPr>
                <a:picLocks noChangeAspect="1"/>
              </p:cNvPicPr>
              <p:nvPr/>
            </p:nvPicPr>
            <p:blipFill rotWithShape="1">
              <a:blip r:embed="rId4"/>
              <a:srcRect l="42081" t="71611" r="54996" b="25752"/>
              <a:stretch/>
            </p:blipFill>
            <p:spPr>
              <a:xfrm>
                <a:off x="-107687" y="668288"/>
                <a:ext cx="195212" cy="163279"/>
              </a:xfrm>
              <a:prstGeom prst="rect">
                <a:avLst/>
              </a:prstGeom>
            </p:spPr>
          </p:pic>
          <p:pic>
            <p:nvPicPr>
              <p:cNvPr id="254" name="Picture 253">
                <a:extLst>
                  <a:ext uri="{FF2B5EF4-FFF2-40B4-BE49-F238E27FC236}">
                    <a16:creationId xmlns:a16="http://schemas.microsoft.com/office/drawing/2014/main" id="{D5912034-BF3D-4D40-AFB4-035098BAAF40}"/>
                  </a:ext>
                </a:extLst>
              </p:cNvPr>
              <p:cNvPicPr>
                <a:picLocks noChangeAspect="1"/>
              </p:cNvPicPr>
              <p:nvPr/>
            </p:nvPicPr>
            <p:blipFill rotWithShape="1">
              <a:blip r:embed="rId4"/>
              <a:srcRect l="37790" t="64063" r="59287" b="33300"/>
              <a:stretch/>
            </p:blipFill>
            <p:spPr>
              <a:xfrm>
                <a:off x="-107687" y="865379"/>
                <a:ext cx="195212" cy="163279"/>
              </a:xfrm>
              <a:prstGeom prst="rect">
                <a:avLst/>
              </a:prstGeom>
            </p:spPr>
          </p:pic>
          <p:pic>
            <p:nvPicPr>
              <p:cNvPr id="255" name="Picture 254">
                <a:extLst>
                  <a:ext uri="{FF2B5EF4-FFF2-40B4-BE49-F238E27FC236}">
                    <a16:creationId xmlns:a16="http://schemas.microsoft.com/office/drawing/2014/main" id="{D2D80A59-2AC0-44DD-AB28-8675C1C5DD1F}"/>
                  </a:ext>
                </a:extLst>
              </p:cNvPr>
              <p:cNvPicPr>
                <a:picLocks noChangeAspect="1"/>
              </p:cNvPicPr>
              <p:nvPr/>
            </p:nvPicPr>
            <p:blipFill rotWithShape="1">
              <a:blip r:embed="rId4"/>
              <a:srcRect l="36479" t="47021" r="60598" b="50342"/>
              <a:stretch/>
            </p:blipFill>
            <p:spPr>
              <a:xfrm>
                <a:off x="-107687" y="1057220"/>
                <a:ext cx="195212" cy="163279"/>
              </a:xfrm>
              <a:prstGeom prst="rect">
                <a:avLst/>
              </a:prstGeom>
            </p:spPr>
          </p:pic>
          <p:pic>
            <p:nvPicPr>
              <p:cNvPr id="256" name="Picture 255">
                <a:extLst>
                  <a:ext uri="{FF2B5EF4-FFF2-40B4-BE49-F238E27FC236}">
                    <a16:creationId xmlns:a16="http://schemas.microsoft.com/office/drawing/2014/main" id="{D7A5FE3E-374B-4625-B118-F4FC210F3B20}"/>
                  </a:ext>
                </a:extLst>
              </p:cNvPr>
              <p:cNvPicPr>
                <a:picLocks noChangeAspect="1"/>
              </p:cNvPicPr>
              <p:nvPr/>
            </p:nvPicPr>
            <p:blipFill rotWithShape="1">
              <a:blip r:embed="rId4"/>
              <a:srcRect l="49076" t="62825" r="48001" b="34538"/>
              <a:stretch/>
            </p:blipFill>
            <p:spPr>
              <a:xfrm>
                <a:off x="-107687" y="1263135"/>
                <a:ext cx="195212" cy="163279"/>
              </a:xfrm>
              <a:prstGeom prst="rect">
                <a:avLst/>
              </a:prstGeom>
            </p:spPr>
          </p:pic>
          <p:pic>
            <p:nvPicPr>
              <p:cNvPr id="257" name="Picture 256">
                <a:extLst>
                  <a:ext uri="{FF2B5EF4-FFF2-40B4-BE49-F238E27FC236}">
                    <a16:creationId xmlns:a16="http://schemas.microsoft.com/office/drawing/2014/main" id="{4174840E-7202-4098-8D49-20C5E74DAC86}"/>
                  </a:ext>
                </a:extLst>
              </p:cNvPr>
              <p:cNvPicPr>
                <a:picLocks noChangeAspect="1"/>
              </p:cNvPicPr>
              <p:nvPr/>
            </p:nvPicPr>
            <p:blipFill rotWithShape="1">
              <a:blip r:embed="rId4"/>
              <a:srcRect l="49282" t="27652" r="47795" b="69711"/>
              <a:stretch/>
            </p:blipFill>
            <p:spPr>
              <a:xfrm>
                <a:off x="-107687" y="1457429"/>
                <a:ext cx="195212" cy="163279"/>
              </a:xfrm>
              <a:prstGeom prst="rect">
                <a:avLst/>
              </a:prstGeom>
            </p:spPr>
          </p:pic>
          <p:pic>
            <p:nvPicPr>
              <p:cNvPr id="258" name="Picture 257">
                <a:extLst>
                  <a:ext uri="{FF2B5EF4-FFF2-40B4-BE49-F238E27FC236}">
                    <a16:creationId xmlns:a16="http://schemas.microsoft.com/office/drawing/2014/main" id="{ABCBC7F3-9D11-4EF9-BA57-A10522C88859}"/>
                  </a:ext>
                </a:extLst>
              </p:cNvPr>
              <p:cNvPicPr>
                <a:picLocks noChangeAspect="1"/>
              </p:cNvPicPr>
              <p:nvPr/>
            </p:nvPicPr>
            <p:blipFill rotWithShape="1">
              <a:blip r:embed="rId4"/>
              <a:srcRect l="45394" t="49533" r="51683" b="47830"/>
              <a:stretch/>
            </p:blipFill>
            <p:spPr>
              <a:xfrm>
                <a:off x="-107687" y="1657867"/>
                <a:ext cx="195212" cy="163279"/>
              </a:xfrm>
              <a:prstGeom prst="rect">
                <a:avLst/>
              </a:prstGeom>
            </p:spPr>
          </p:pic>
        </p:grpSp>
      </p:grpSp>
      <p:grpSp>
        <p:nvGrpSpPr>
          <p:cNvPr id="266" name="Group 265">
            <a:extLst>
              <a:ext uri="{FF2B5EF4-FFF2-40B4-BE49-F238E27FC236}">
                <a16:creationId xmlns:a16="http://schemas.microsoft.com/office/drawing/2014/main" id="{00BB9315-74C2-45BA-AAAD-0ECAAD925A08}"/>
              </a:ext>
            </a:extLst>
          </p:cNvPr>
          <p:cNvGrpSpPr/>
          <p:nvPr/>
        </p:nvGrpSpPr>
        <p:grpSpPr>
          <a:xfrm>
            <a:off x="8659965" y="5206037"/>
            <a:ext cx="728187" cy="510414"/>
            <a:chOff x="8790863" y="4666608"/>
            <a:chExt cx="728187" cy="510414"/>
          </a:xfrm>
        </p:grpSpPr>
        <p:sp>
          <p:nvSpPr>
            <p:cNvPr id="186" name="Rectangle 185">
              <a:extLst>
                <a:ext uri="{FF2B5EF4-FFF2-40B4-BE49-F238E27FC236}">
                  <a16:creationId xmlns:a16="http://schemas.microsoft.com/office/drawing/2014/main" id="{D269237F-A8AB-4142-9E2D-DE4E0E65084A}"/>
                </a:ext>
              </a:extLst>
            </p:cNvPr>
            <p:cNvSpPr/>
            <p:nvPr/>
          </p:nvSpPr>
          <p:spPr>
            <a:xfrm>
              <a:off x="8790863" y="4666608"/>
              <a:ext cx="350271" cy="179809"/>
            </a:xfrm>
            <a:prstGeom prst="rect">
              <a:avLst/>
            </a:prstGeom>
          </p:spPr>
          <p:txBody>
            <a:bodyPr wrap="square">
              <a:spAutoFit/>
            </a:bodyPr>
            <a:lstStyle/>
            <a:p>
              <a:r>
                <a:rPr lang="en-US" sz="1400" dirty="0"/>
                <a:t>f0</a:t>
              </a:r>
            </a:p>
          </p:txBody>
        </p:sp>
        <p:sp>
          <p:nvSpPr>
            <p:cNvPr id="190" name="Rectangle 189">
              <a:extLst>
                <a:ext uri="{FF2B5EF4-FFF2-40B4-BE49-F238E27FC236}">
                  <a16:creationId xmlns:a16="http://schemas.microsoft.com/office/drawing/2014/main" id="{1C86AD0C-E6C3-43CB-9CE4-4D4C82E2499B}"/>
                </a:ext>
              </a:extLst>
            </p:cNvPr>
            <p:cNvSpPr/>
            <p:nvPr/>
          </p:nvSpPr>
          <p:spPr>
            <a:xfrm>
              <a:off x="9148368" y="4997213"/>
              <a:ext cx="370682" cy="179809"/>
            </a:xfrm>
            <a:prstGeom prst="rect">
              <a:avLst/>
            </a:prstGeom>
          </p:spPr>
          <p:txBody>
            <a:bodyPr wrap="square">
              <a:spAutoFit/>
            </a:bodyPr>
            <a:lstStyle/>
            <a:p>
              <a:r>
                <a:rPr lang="en-US" sz="1400" dirty="0"/>
                <a:t>f1</a:t>
              </a:r>
            </a:p>
          </p:txBody>
        </p:sp>
        <p:cxnSp>
          <p:nvCxnSpPr>
            <p:cNvPr id="261" name="Straight Arrow Connector 260">
              <a:extLst>
                <a:ext uri="{FF2B5EF4-FFF2-40B4-BE49-F238E27FC236}">
                  <a16:creationId xmlns:a16="http://schemas.microsoft.com/office/drawing/2014/main" id="{D89588D0-2511-4F26-BD11-C2DEC222BA40}"/>
                </a:ext>
              </a:extLst>
            </p:cNvPr>
            <p:cNvCxnSpPr>
              <a:cxnSpLocks/>
            </p:cNvCxnSpPr>
            <p:nvPr/>
          </p:nvCxnSpPr>
          <p:spPr>
            <a:xfrm>
              <a:off x="8990764" y="4974434"/>
              <a:ext cx="166694" cy="113565"/>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grpSp>
        <p:nvGrpSpPr>
          <p:cNvPr id="270" name="Group 269">
            <a:extLst>
              <a:ext uri="{FF2B5EF4-FFF2-40B4-BE49-F238E27FC236}">
                <a16:creationId xmlns:a16="http://schemas.microsoft.com/office/drawing/2014/main" id="{9A7292E4-5A26-45E9-BED2-A2EE937D8B7B}"/>
              </a:ext>
            </a:extLst>
          </p:cNvPr>
          <p:cNvGrpSpPr/>
          <p:nvPr/>
        </p:nvGrpSpPr>
        <p:grpSpPr>
          <a:xfrm>
            <a:off x="5951991" y="5232407"/>
            <a:ext cx="854889" cy="646215"/>
            <a:chOff x="6362373" y="4692978"/>
            <a:chExt cx="854889" cy="646215"/>
          </a:xfrm>
        </p:grpSpPr>
        <p:sp>
          <p:nvSpPr>
            <p:cNvPr id="199" name="Rectangle 198">
              <a:extLst>
                <a:ext uri="{FF2B5EF4-FFF2-40B4-BE49-F238E27FC236}">
                  <a16:creationId xmlns:a16="http://schemas.microsoft.com/office/drawing/2014/main" id="{42739B70-108B-482F-85F0-9057EAE70B08}"/>
                </a:ext>
              </a:extLst>
            </p:cNvPr>
            <p:cNvSpPr/>
            <p:nvPr/>
          </p:nvSpPr>
          <p:spPr>
            <a:xfrm>
              <a:off x="6547710" y="4692978"/>
              <a:ext cx="350271" cy="160975"/>
            </a:xfrm>
            <a:prstGeom prst="rect">
              <a:avLst/>
            </a:prstGeom>
          </p:spPr>
          <p:txBody>
            <a:bodyPr wrap="square">
              <a:spAutoFit/>
            </a:bodyPr>
            <a:lstStyle/>
            <a:p>
              <a:r>
                <a:rPr lang="en-US" sz="1400" dirty="0"/>
                <a:t>f0</a:t>
              </a:r>
            </a:p>
          </p:txBody>
        </p:sp>
        <p:sp>
          <p:nvSpPr>
            <p:cNvPr id="201" name="Rectangle 200">
              <a:extLst>
                <a:ext uri="{FF2B5EF4-FFF2-40B4-BE49-F238E27FC236}">
                  <a16:creationId xmlns:a16="http://schemas.microsoft.com/office/drawing/2014/main" id="{A8928A39-4B76-4CEA-9B98-A996C1C96563}"/>
                </a:ext>
              </a:extLst>
            </p:cNvPr>
            <p:cNvSpPr/>
            <p:nvPr/>
          </p:nvSpPr>
          <p:spPr>
            <a:xfrm>
              <a:off x="6662161" y="5178218"/>
              <a:ext cx="370682" cy="160975"/>
            </a:xfrm>
            <a:prstGeom prst="rect">
              <a:avLst/>
            </a:prstGeom>
          </p:spPr>
          <p:txBody>
            <a:bodyPr wrap="square">
              <a:spAutoFit/>
            </a:bodyPr>
            <a:lstStyle/>
            <a:p>
              <a:r>
                <a:rPr lang="en-US" sz="1400" dirty="0"/>
                <a:t>f3</a:t>
              </a:r>
            </a:p>
          </p:txBody>
        </p:sp>
        <p:sp>
          <p:nvSpPr>
            <p:cNvPr id="202" name="Rectangle 201">
              <a:extLst>
                <a:ext uri="{FF2B5EF4-FFF2-40B4-BE49-F238E27FC236}">
                  <a16:creationId xmlns:a16="http://schemas.microsoft.com/office/drawing/2014/main" id="{627FA3A7-9AF8-4796-BB52-B39E69F716CC}"/>
                </a:ext>
              </a:extLst>
            </p:cNvPr>
            <p:cNvSpPr/>
            <p:nvPr/>
          </p:nvSpPr>
          <p:spPr>
            <a:xfrm>
              <a:off x="6830323" y="4794751"/>
              <a:ext cx="386939" cy="160975"/>
            </a:xfrm>
            <a:prstGeom prst="rect">
              <a:avLst/>
            </a:prstGeom>
          </p:spPr>
          <p:txBody>
            <a:bodyPr wrap="square">
              <a:spAutoFit/>
            </a:bodyPr>
            <a:lstStyle/>
            <a:p>
              <a:r>
                <a:rPr lang="en-US" sz="1400" dirty="0"/>
                <a:t>f5</a:t>
              </a:r>
            </a:p>
          </p:txBody>
        </p:sp>
        <p:sp>
          <p:nvSpPr>
            <p:cNvPr id="206" name="Rectangle 205">
              <a:extLst>
                <a:ext uri="{FF2B5EF4-FFF2-40B4-BE49-F238E27FC236}">
                  <a16:creationId xmlns:a16="http://schemas.microsoft.com/office/drawing/2014/main" id="{A6491B4F-9E1E-4AE8-8903-F840DDD0E710}"/>
                </a:ext>
              </a:extLst>
            </p:cNvPr>
            <p:cNvSpPr/>
            <p:nvPr/>
          </p:nvSpPr>
          <p:spPr>
            <a:xfrm>
              <a:off x="6362373" y="5035302"/>
              <a:ext cx="370675" cy="160975"/>
            </a:xfrm>
            <a:prstGeom prst="rect">
              <a:avLst/>
            </a:prstGeom>
          </p:spPr>
          <p:txBody>
            <a:bodyPr wrap="square">
              <a:spAutoFit/>
            </a:bodyPr>
            <a:lstStyle/>
            <a:p>
              <a:r>
                <a:rPr lang="en-US" sz="1400" dirty="0"/>
                <a:t>f1</a:t>
              </a:r>
            </a:p>
          </p:txBody>
        </p:sp>
        <p:cxnSp>
          <p:nvCxnSpPr>
            <p:cNvPr id="207" name="Straight Arrow Connector 206">
              <a:extLst>
                <a:ext uri="{FF2B5EF4-FFF2-40B4-BE49-F238E27FC236}">
                  <a16:creationId xmlns:a16="http://schemas.microsoft.com/office/drawing/2014/main" id="{C2978E7C-2155-46B2-9AED-D66036FDED31}"/>
                </a:ext>
              </a:extLst>
            </p:cNvPr>
            <p:cNvCxnSpPr>
              <a:cxnSpLocks/>
            </p:cNvCxnSpPr>
            <p:nvPr/>
          </p:nvCxnSpPr>
          <p:spPr>
            <a:xfrm flipV="1">
              <a:off x="6909731" y="5060773"/>
              <a:ext cx="77264" cy="186382"/>
            </a:xfrm>
            <a:prstGeom prst="straightConnector1">
              <a:avLst/>
            </a:prstGeom>
            <a:ln w="3175">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68" name="Straight Arrow Connector 267">
              <a:extLst>
                <a:ext uri="{FF2B5EF4-FFF2-40B4-BE49-F238E27FC236}">
                  <a16:creationId xmlns:a16="http://schemas.microsoft.com/office/drawing/2014/main" id="{8623242D-11D1-4FA0-98C7-93E599324819}"/>
                </a:ext>
              </a:extLst>
            </p:cNvPr>
            <p:cNvCxnSpPr>
              <a:cxnSpLocks/>
            </p:cNvCxnSpPr>
            <p:nvPr/>
          </p:nvCxnSpPr>
          <p:spPr>
            <a:xfrm flipH="1">
              <a:off x="6571326" y="4930722"/>
              <a:ext cx="78597" cy="151494"/>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pic>
        <p:nvPicPr>
          <p:cNvPr id="284" name="Picture 283">
            <a:extLst>
              <a:ext uri="{FF2B5EF4-FFF2-40B4-BE49-F238E27FC236}">
                <a16:creationId xmlns:a16="http://schemas.microsoft.com/office/drawing/2014/main" id="{12216063-592E-4999-BBD0-7D7A88E44775}"/>
              </a:ext>
            </a:extLst>
          </p:cNvPr>
          <p:cNvPicPr>
            <a:picLocks noChangeAspect="1"/>
          </p:cNvPicPr>
          <p:nvPr/>
        </p:nvPicPr>
        <p:blipFill rotWithShape="1">
          <a:blip r:embed="rId3"/>
          <a:srcRect l="18733" t="42937" r="65962" b="43728"/>
          <a:stretch/>
        </p:blipFill>
        <p:spPr>
          <a:xfrm>
            <a:off x="4031239" y="2439991"/>
            <a:ext cx="1370619" cy="843024"/>
          </a:xfrm>
          <a:prstGeom prst="rect">
            <a:avLst/>
          </a:prstGeom>
        </p:spPr>
      </p:pic>
      <p:pic>
        <p:nvPicPr>
          <p:cNvPr id="285" name="Picture 284">
            <a:extLst>
              <a:ext uri="{FF2B5EF4-FFF2-40B4-BE49-F238E27FC236}">
                <a16:creationId xmlns:a16="http://schemas.microsoft.com/office/drawing/2014/main" id="{0DF44DDA-6F16-4D44-BB5A-6989D4A8FDF3}"/>
              </a:ext>
            </a:extLst>
          </p:cNvPr>
          <p:cNvPicPr>
            <a:picLocks noChangeAspect="1"/>
          </p:cNvPicPr>
          <p:nvPr/>
        </p:nvPicPr>
        <p:blipFill rotWithShape="1">
          <a:blip r:embed="rId3"/>
          <a:srcRect l="35170" t="42937" r="51566" b="45458"/>
          <a:stretch/>
        </p:blipFill>
        <p:spPr>
          <a:xfrm>
            <a:off x="5701830" y="2439991"/>
            <a:ext cx="1187805" cy="733655"/>
          </a:xfrm>
          <a:prstGeom prst="rect">
            <a:avLst/>
          </a:prstGeom>
        </p:spPr>
      </p:pic>
      <p:pic>
        <p:nvPicPr>
          <p:cNvPr id="288" name="Picture 287">
            <a:extLst>
              <a:ext uri="{FF2B5EF4-FFF2-40B4-BE49-F238E27FC236}">
                <a16:creationId xmlns:a16="http://schemas.microsoft.com/office/drawing/2014/main" id="{EF371F3F-00B0-43F6-A97D-5ED09B62D79C}"/>
              </a:ext>
            </a:extLst>
          </p:cNvPr>
          <p:cNvPicPr>
            <a:picLocks noChangeAspect="1"/>
          </p:cNvPicPr>
          <p:nvPr/>
        </p:nvPicPr>
        <p:blipFill rotWithShape="1">
          <a:blip r:embed="rId3"/>
          <a:srcRect l="50582" t="42938" r="38843" b="42766"/>
          <a:stretch/>
        </p:blipFill>
        <p:spPr>
          <a:xfrm>
            <a:off x="7242536" y="2439991"/>
            <a:ext cx="947002" cy="903790"/>
          </a:xfrm>
          <a:prstGeom prst="rect">
            <a:avLst/>
          </a:prstGeom>
        </p:spPr>
      </p:pic>
      <p:pic>
        <p:nvPicPr>
          <p:cNvPr id="289" name="Picture 288">
            <a:extLst>
              <a:ext uri="{FF2B5EF4-FFF2-40B4-BE49-F238E27FC236}">
                <a16:creationId xmlns:a16="http://schemas.microsoft.com/office/drawing/2014/main" id="{5735AE47-82BB-4D72-B8BB-0E2F204F5971}"/>
              </a:ext>
            </a:extLst>
          </p:cNvPr>
          <p:cNvPicPr>
            <a:picLocks noChangeAspect="1"/>
          </p:cNvPicPr>
          <p:nvPr/>
        </p:nvPicPr>
        <p:blipFill rotWithShape="1">
          <a:blip r:embed="rId3"/>
          <a:srcRect l="63874" t="42938" r="27840" b="42766"/>
          <a:stretch/>
        </p:blipFill>
        <p:spPr>
          <a:xfrm>
            <a:off x="8517765" y="2439991"/>
            <a:ext cx="742033" cy="903790"/>
          </a:xfrm>
          <a:prstGeom prst="rect">
            <a:avLst/>
          </a:prstGeom>
        </p:spPr>
      </p:pic>
      <p:pic>
        <p:nvPicPr>
          <p:cNvPr id="290" name="Picture 289">
            <a:extLst>
              <a:ext uri="{FF2B5EF4-FFF2-40B4-BE49-F238E27FC236}">
                <a16:creationId xmlns:a16="http://schemas.microsoft.com/office/drawing/2014/main" id="{2B136213-FAEA-4F0C-AEA6-A63E942935FF}"/>
              </a:ext>
            </a:extLst>
          </p:cNvPr>
          <p:cNvPicPr>
            <a:picLocks noChangeAspect="1"/>
          </p:cNvPicPr>
          <p:nvPr/>
        </p:nvPicPr>
        <p:blipFill rotWithShape="1">
          <a:blip r:embed="rId3"/>
          <a:srcRect l="75758" t="42938" r="15956" b="42766"/>
          <a:stretch/>
        </p:blipFill>
        <p:spPr>
          <a:xfrm>
            <a:off x="9798144" y="2439991"/>
            <a:ext cx="742033" cy="903790"/>
          </a:xfrm>
          <a:prstGeom prst="rect">
            <a:avLst/>
          </a:prstGeom>
        </p:spPr>
      </p:pic>
      <p:pic>
        <p:nvPicPr>
          <p:cNvPr id="291" name="Picture 290">
            <a:extLst>
              <a:ext uri="{FF2B5EF4-FFF2-40B4-BE49-F238E27FC236}">
                <a16:creationId xmlns:a16="http://schemas.microsoft.com/office/drawing/2014/main" id="{44BF5E43-8FAA-43E8-8F46-12DAB2AC88E3}"/>
              </a:ext>
            </a:extLst>
          </p:cNvPr>
          <p:cNvPicPr>
            <a:picLocks noChangeAspect="1"/>
          </p:cNvPicPr>
          <p:nvPr/>
        </p:nvPicPr>
        <p:blipFill rotWithShape="1">
          <a:blip r:embed="rId3"/>
          <a:srcRect l="87500" t="42938" r="4214" b="40487"/>
          <a:stretch/>
        </p:blipFill>
        <p:spPr>
          <a:xfrm>
            <a:off x="10979978" y="2448120"/>
            <a:ext cx="742033" cy="1047858"/>
          </a:xfrm>
          <a:prstGeom prst="rect">
            <a:avLst/>
          </a:prstGeom>
        </p:spPr>
      </p:pic>
      <p:pic>
        <p:nvPicPr>
          <p:cNvPr id="293" name="Picture 292" descr="A screenshot of a cell phone&#10;&#10;Description automatically generated">
            <a:extLst>
              <a:ext uri="{FF2B5EF4-FFF2-40B4-BE49-F238E27FC236}">
                <a16:creationId xmlns:a16="http://schemas.microsoft.com/office/drawing/2014/main" id="{8792D8E3-C341-43C1-8E56-E45FFA49A7FE}"/>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2559620" y="860565"/>
            <a:ext cx="740790" cy="674349"/>
          </a:xfrm>
          <a:prstGeom prst="rect">
            <a:avLst/>
          </a:prstGeom>
          <a:noFill/>
          <a:ln>
            <a:noFill/>
          </a:ln>
          <a:extLst>
            <a:ext uri="{53640926-AAD7-44D8-BBD7-CCE9431645EC}">
              <a14:shadowObscured xmlns:a14="http://schemas.microsoft.com/office/drawing/2010/main"/>
            </a:ext>
          </a:extLst>
        </p:spPr>
      </p:pic>
      <p:pic>
        <p:nvPicPr>
          <p:cNvPr id="294" name="Picture 293" descr="A screenshot of a cell phone&#10;&#10;Description automatically generated">
            <a:extLst>
              <a:ext uri="{FF2B5EF4-FFF2-40B4-BE49-F238E27FC236}">
                <a16:creationId xmlns:a16="http://schemas.microsoft.com/office/drawing/2014/main" id="{FD9E9290-C969-4905-91F3-2F2E1F3D2FE1}"/>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3327229" y="808830"/>
            <a:ext cx="929282" cy="895764"/>
          </a:xfrm>
          <a:prstGeom prst="rect">
            <a:avLst/>
          </a:prstGeom>
          <a:noFill/>
          <a:ln>
            <a:noFill/>
          </a:ln>
          <a:extLst>
            <a:ext uri="{53640926-AAD7-44D8-BBD7-CCE9431645EC}">
              <a14:shadowObscured xmlns:a14="http://schemas.microsoft.com/office/drawing/2010/main"/>
            </a:ext>
          </a:extLst>
        </p:spPr>
      </p:pic>
      <p:pic>
        <p:nvPicPr>
          <p:cNvPr id="295" name="Picture 294" descr="A screenshot of a cell phone&#10;&#10;Description automatically generated">
            <a:extLst>
              <a:ext uri="{FF2B5EF4-FFF2-40B4-BE49-F238E27FC236}">
                <a16:creationId xmlns:a16="http://schemas.microsoft.com/office/drawing/2014/main" id="{F243001A-EF21-40D7-99A6-93177F01D7F6}"/>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4308767" y="810060"/>
            <a:ext cx="1409595" cy="1177190"/>
          </a:xfrm>
          <a:prstGeom prst="rect">
            <a:avLst/>
          </a:prstGeom>
          <a:noFill/>
          <a:ln>
            <a:noFill/>
          </a:ln>
          <a:extLst>
            <a:ext uri="{53640926-AAD7-44D8-BBD7-CCE9431645EC}">
              <a14:shadowObscured xmlns:a14="http://schemas.microsoft.com/office/drawing/2010/main"/>
            </a:ext>
          </a:extLst>
        </p:spPr>
      </p:pic>
      <p:pic>
        <p:nvPicPr>
          <p:cNvPr id="296" name="Picture 295" descr="A screenshot of a cell phone&#10;&#10;Description automatically generated">
            <a:extLst>
              <a:ext uri="{FF2B5EF4-FFF2-40B4-BE49-F238E27FC236}">
                <a16:creationId xmlns:a16="http://schemas.microsoft.com/office/drawing/2014/main" id="{83ED3D4A-2DB1-46ED-9909-524E312B32F3}"/>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658865" y="872392"/>
            <a:ext cx="1296511" cy="1266423"/>
          </a:xfrm>
          <a:prstGeom prst="rect">
            <a:avLst/>
          </a:prstGeom>
          <a:noFill/>
          <a:ln>
            <a:noFill/>
          </a:ln>
          <a:extLst>
            <a:ext uri="{53640926-AAD7-44D8-BBD7-CCE9431645EC}">
              <a14:shadowObscured xmlns:a14="http://schemas.microsoft.com/office/drawing/2010/main"/>
            </a:ext>
          </a:extLst>
        </p:spPr>
      </p:pic>
      <p:sp>
        <p:nvSpPr>
          <p:cNvPr id="299" name="TextBox 298">
            <a:extLst>
              <a:ext uri="{FF2B5EF4-FFF2-40B4-BE49-F238E27FC236}">
                <a16:creationId xmlns:a16="http://schemas.microsoft.com/office/drawing/2014/main" id="{42BF02AD-B41A-46BF-B613-60A3E8F7421B}"/>
              </a:ext>
            </a:extLst>
          </p:cNvPr>
          <p:cNvSpPr txBox="1"/>
          <p:nvPr/>
        </p:nvSpPr>
        <p:spPr>
          <a:xfrm>
            <a:off x="143767" y="5054530"/>
            <a:ext cx="1878575" cy="369332"/>
          </a:xfrm>
          <a:prstGeom prst="rect">
            <a:avLst/>
          </a:prstGeom>
          <a:noFill/>
        </p:spPr>
        <p:txBody>
          <a:bodyPr wrap="square">
            <a:spAutoFit/>
          </a:bodyPr>
          <a:lstStyle/>
          <a:p>
            <a:r>
              <a:rPr lang="en-US" sz="1800" b="1" u="sng" dirty="0">
                <a:latin typeface="Comfortaa" panose="020B0604020202020204" charset="0"/>
              </a:rPr>
              <a:t>Backtracking</a:t>
            </a:r>
            <a:endParaRPr lang="en-US" b="1" u="sng" dirty="0"/>
          </a:p>
        </p:txBody>
      </p:sp>
    </p:spTree>
    <p:extLst>
      <p:ext uri="{BB962C8B-B14F-4D97-AF65-F5344CB8AC3E}">
        <p14:creationId xmlns:p14="http://schemas.microsoft.com/office/powerpoint/2010/main" val="257478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ectangle 2">
            <a:extLst>
              <a:ext uri="{FF2B5EF4-FFF2-40B4-BE49-F238E27FC236}">
                <a16:creationId xmlns:a16="http://schemas.microsoft.com/office/drawing/2014/main" id="{9EA207FB-8564-4E68-8004-DCA84DDCA6DB}"/>
              </a:ext>
            </a:extLst>
          </p:cNvPr>
          <p:cNvSpPr/>
          <p:nvPr/>
        </p:nvSpPr>
        <p:spPr>
          <a:xfrm>
            <a:off x="2944907" y="1217317"/>
            <a:ext cx="2310056" cy="338554"/>
          </a:xfrm>
          <a:prstGeom prst="rect">
            <a:avLst/>
          </a:prstGeom>
        </p:spPr>
        <p:txBody>
          <a:bodyPr wrap="none">
            <a:spAutoFit/>
          </a:bodyPr>
          <a:lstStyle/>
          <a:p>
            <a:r>
              <a:rPr lang="en-US" sz="1600" dirty="0">
                <a:latin typeface="Comfortaa" panose="020B0604020202020204"/>
                <a:ea typeface="Calibri" panose="020F0502020204030204" pitchFamily="34" charset="0"/>
              </a:rPr>
              <a:t>Requirements - partitions</a:t>
            </a:r>
            <a:endParaRPr lang="en-US" sz="1600" dirty="0">
              <a:latin typeface="Comfortaa" panose="020B0604020202020204"/>
            </a:endParaRPr>
          </a:p>
        </p:txBody>
      </p:sp>
      <p:sp>
        <p:nvSpPr>
          <p:cNvPr id="4" name="Rectangle 3">
            <a:extLst>
              <a:ext uri="{FF2B5EF4-FFF2-40B4-BE49-F238E27FC236}">
                <a16:creationId xmlns:a16="http://schemas.microsoft.com/office/drawing/2014/main" id="{E45464F4-38C1-4E66-8BED-4F7CA2F760AA}"/>
              </a:ext>
            </a:extLst>
          </p:cNvPr>
          <p:cNvSpPr/>
          <p:nvPr/>
        </p:nvSpPr>
        <p:spPr>
          <a:xfrm>
            <a:off x="5410200" y="1253551"/>
            <a:ext cx="2104359" cy="338554"/>
          </a:xfrm>
          <a:prstGeom prst="rect">
            <a:avLst/>
          </a:prstGeom>
        </p:spPr>
        <p:txBody>
          <a:bodyPr wrap="none">
            <a:spAutoFit/>
          </a:bodyPr>
          <a:lstStyle/>
          <a:p>
            <a:pPr algn="just">
              <a:spcBef>
                <a:spcPts val="1200"/>
              </a:spcBef>
              <a:spcAft>
                <a:spcPts val="1200"/>
              </a:spcAft>
            </a:pPr>
            <a:r>
              <a:rPr lang="en-US" sz="1600" dirty="0">
                <a:latin typeface="Comfortaa" panose="020B0604020202020204"/>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566878" y="1782987"/>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689595" y="2022306"/>
            <a:ext cx="1066815"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30AD7FB-4BCC-402E-BAFD-6D9C8B1FD222}"/>
                  </a:ext>
                </a:extLst>
              </p:cNvPr>
              <p:cNvSpPr txBox="1"/>
              <p:nvPr/>
            </p:nvSpPr>
            <p:spPr>
              <a:xfrm>
                <a:off x="6859007" y="2376310"/>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859007" y="2376310"/>
                <a:ext cx="754664" cy="307777"/>
              </a:xfrm>
              <a:prstGeom prst="rect">
                <a:avLst/>
              </a:prstGeom>
              <a:blipFill>
                <a:blip r:embed="rId3"/>
                <a:stretch>
                  <a:fillRect l="-2419" t="-6000" b="-1800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099D2D2-0587-4974-8B92-33DA239DA0C2}"/>
              </a:ext>
            </a:extLst>
          </p:cNvPr>
          <p:cNvSpPr/>
          <p:nvPr/>
        </p:nvSpPr>
        <p:spPr>
          <a:xfrm>
            <a:off x="5573207" y="2884941"/>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255424" y="288406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D36A9-499A-450C-A8FA-AB2CDDE90147}"/>
                  </a:ext>
                </a:extLst>
              </p:cNvPr>
              <p:cNvSpPr txBox="1"/>
              <p:nvPr/>
            </p:nvSpPr>
            <p:spPr>
              <a:xfrm>
                <a:off x="6865336" y="3562391"/>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6865336" y="3562391"/>
                <a:ext cx="754664" cy="307777"/>
              </a:xfrm>
              <a:prstGeom prst="rect">
                <a:avLst/>
              </a:prstGeom>
              <a:blipFill>
                <a:blip r:embed="rId3"/>
                <a:stretch>
                  <a:fillRect l="-2419"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50800B-7211-487B-9DF1-7E2903A8F510}"/>
                  </a:ext>
                </a:extLst>
              </p:cNvPr>
              <p:cNvSpPr txBox="1"/>
              <p:nvPr/>
            </p:nvSpPr>
            <p:spPr>
              <a:xfrm>
                <a:off x="6260658" y="3218986"/>
                <a:ext cx="734976"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Comfortaa" panose="020B0604020202020204" charset="0"/>
                  <a:cs typeface="Comfortaa" panose="020B0604020202020204" charset="0"/>
                </a:endParaRPr>
              </a:p>
            </p:txBody>
          </p:sp>
        </mc:Choice>
        <mc:Fallback xmlns="">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260658" y="3218986"/>
                <a:ext cx="734976" cy="276999"/>
              </a:xfrm>
              <a:prstGeom prst="rect">
                <a:avLst/>
              </a:prstGeom>
              <a:blipFill>
                <a:blip r:embed="rId4"/>
                <a:stretch>
                  <a:fillRect t="-2222" b="-1555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E0D36F4A-C153-4626-B92A-358BE89D4A74}"/>
              </a:ext>
            </a:extLst>
          </p:cNvPr>
          <p:cNvGrpSpPr/>
          <p:nvPr/>
        </p:nvGrpSpPr>
        <p:grpSpPr>
          <a:xfrm>
            <a:off x="3227758" y="2698515"/>
            <a:ext cx="1933930" cy="750935"/>
            <a:chOff x="2786577" y="2816423"/>
            <a:chExt cx="1933930" cy="750935"/>
          </a:xfrm>
        </p:grpSpPr>
        <p:sp>
          <p:nvSpPr>
            <p:cNvPr id="52" name="TextBox 51">
              <a:extLst>
                <a:ext uri="{FF2B5EF4-FFF2-40B4-BE49-F238E27FC236}">
                  <a16:creationId xmlns:a16="http://schemas.microsoft.com/office/drawing/2014/main" id="{5C236157-35A9-4ED6-9633-3525885C0430}"/>
                </a:ext>
              </a:extLst>
            </p:cNvPr>
            <p:cNvSpPr txBox="1"/>
            <p:nvPr/>
          </p:nvSpPr>
          <p:spPr>
            <a:xfrm>
              <a:off x="3330180" y="2816423"/>
              <a:ext cx="112051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2786577" y="3256261"/>
              <a:ext cx="835719"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3897996" y="3259581"/>
              <a:ext cx="822511"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3521881" y="3104211"/>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3717175" y="3104211"/>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E37BAD9-2CAA-4B6B-9EF5-F408837CBE1A}"/>
                  </a:ext>
                </a:extLst>
              </p:cNvPr>
              <p:cNvSpPr txBox="1"/>
              <p:nvPr/>
            </p:nvSpPr>
            <p:spPr>
              <a:xfrm>
                <a:off x="5592327" y="3493771"/>
                <a:ext cx="754664"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Comfortaa" panose="020B0604020202020204" charset="0"/>
                  <a:cs typeface="Comfortaa" panose="020B0604020202020204" charset="0"/>
                </a:endParaRPr>
              </a:p>
            </p:txBody>
          </p:sp>
        </mc:Choice>
        <mc:Fallback xmlns="">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5592327" y="3493771"/>
                <a:ext cx="754664" cy="276999"/>
              </a:xfrm>
              <a:prstGeom prst="rect">
                <a:avLst/>
              </a:prstGeom>
              <a:blipFill>
                <a:blip r:embed="rId5"/>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B8B56176-1323-4D4E-94BD-45E43A21D751}"/>
                  </a:ext>
                </a:extLst>
              </p:cNvPr>
              <p:cNvSpPr/>
              <p:nvPr/>
            </p:nvSpPr>
            <p:spPr>
              <a:xfrm>
                <a:off x="343065" y="3166680"/>
                <a:ext cx="1535404"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𝛴</m:t>
                      </m:r>
                      <m:r>
                        <a:rPr lang="en-US" sz="1400" i="1" dirty="0" smtClean="0">
                          <a:latin typeface="Cambria Math" panose="02040503050406030204" pitchFamily="18" charset="0"/>
                        </a:rPr>
                        <m:t>𝐿</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𝑀</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oMath>
                  </m:oMathPara>
                </a14:m>
                <a:endParaRPr lang="en-US" sz="1400" dirty="0">
                  <a:latin typeface="Comfortaa" panose="020B0604020202020204"/>
                  <a:cs typeface="Times New Roman" panose="02020603050405020304" pitchFamily="18" charset="0"/>
                </a:endParaRPr>
              </a:p>
            </p:txBody>
          </p:sp>
        </mc:Choice>
        <mc:Fallback xmlns="">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343065" y="3166680"/>
                <a:ext cx="153540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5683735-E557-43DC-85E1-3884CFCB7B36}"/>
                  </a:ext>
                </a:extLst>
              </p:cNvPr>
              <p:cNvSpPr/>
              <p:nvPr/>
            </p:nvSpPr>
            <p:spPr>
              <a:xfrm>
                <a:off x="454332" y="2147369"/>
                <a:ext cx="1322606" cy="307777"/>
              </a:xfrm>
              <a:prstGeom prst="rect">
                <a:avLst/>
              </a:prstGeom>
            </p:spPr>
            <p:txBody>
              <a:bodyPr wrap="square">
                <a:spAutoFit/>
              </a:bodyPr>
              <a:lstStyle/>
              <a:p>
                <a:r>
                  <a:rPr lang="en-US" sz="1400" dirty="0">
                    <a:latin typeface="Comfortaa" panose="020B0604020202020204"/>
                    <a:cs typeface="Times New Roman" panose="02020603050405020304" pitchFamily="18" charset="0"/>
                  </a:rPr>
                  <a:t>Area=</a:t>
                </a:r>
                <a14:m>
                  <m:oMath xmlns:m="http://schemas.openxmlformats.org/officeDocument/2006/math">
                    <m:r>
                      <a:rPr lang="en-US" sz="1400" i="1" dirty="0">
                        <a:latin typeface="Cambria Math" panose="02040503050406030204" pitchFamily="18" charset="0"/>
                      </a:rPr>
                      <m:t>𝛴</m:t>
                    </m:r>
                    <m:r>
                      <a:rPr lang="en-US" sz="1400" i="1" dirty="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454332" y="2147369"/>
                <a:ext cx="1322606" cy="307777"/>
              </a:xfrm>
              <a:prstGeom prst="rect">
                <a:avLst/>
              </a:prstGeom>
              <a:blipFill>
                <a:blip r:embed="rId7"/>
                <a:stretch>
                  <a:fillRect l="-1389"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5E8B86-3B21-4761-B905-420507598493}"/>
                  </a:ext>
                </a:extLst>
              </p:cNvPr>
              <p:cNvSpPr txBox="1"/>
              <p:nvPr/>
            </p:nvSpPr>
            <p:spPr>
              <a:xfrm>
                <a:off x="5565153" y="4304741"/>
                <a:ext cx="772138"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Comfortaa" panose="020B0604020202020204" charset="0"/>
                    <a:cs typeface="Comfortaa" panose="020B0604020202020204" charset="0"/>
                  </a:rPr>
                  <a:t>’</a:t>
                </a:r>
              </a:p>
            </p:txBody>
          </p:sp>
        </mc:Choice>
        <mc:Fallback xmlns="">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5565153" y="4304741"/>
                <a:ext cx="772138" cy="276999"/>
              </a:xfrm>
              <a:prstGeom prst="rect">
                <a:avLst/>
              </a:prstGeom>
              <a:blipFill>
                <a:blip r:embed="rId8"/>
                <a:stretch>
                  <a:fillRect l="-787"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5790EEF-4304-4A92-A5C5-AA03B0A958D8}"/>
                  </a:ext>
                </a:extLst>
              </p:cNvPr>
              <p:cNvSpPr txBox="1"/>
              <p:nvPr/>
            </p:nvSpPr>
            <p:spPr>
              <a:xfrm>
                <a:off x="5566875" y="4713623"/>
                <a:ext cx="863719"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Comfortaa" panose="020B0604020202020204" charset="0"/>
                  <a:cs typeface="Comfortaa" panose="020B0604020202020204" charset="0"/>
                </a:endParaRPr>
              </a:p>
            </p:txBody>
          </p:sp>
        </mc:Choice>
        <mc:Fallback xmlns="">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5566875" y="4713623"/>
                <a:ext cx="863719" cy="276999"/>
              </a:xfrm>
              <a:prstGeom prst="rect">
                <a:avLst/>
              </a:prstGeom>
              <a:blipFill>
                <a:blip r:embed="rId9"/>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EED7AD-8A60-4B27-AA77-EDA038705ACE}"/>
                  </a:ext>
                </a:extLst>
              </p:cNvPr>
              <p:cNvSpPr txBox="1"/>
              <p:nvPr/>
            </p:nvSpPr>
            <p:spPr>
              <a:xfrm>
                <a:off x="6254329" y="4410195"/>
                <a:ext cx="734976"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Comfortaa" panose="020B0604020202020204" charset="0"/>
                  <a:cs typeface="Comfortaa" panose="020B0604020202020204" charset="0"/>
                </a:endParaRPr>
              </a:p>
            </p:txBody>
          </p:sp>
        </mc:Choice>
        <mc:Fallback xmlns="">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254329" y="4410195"/>
                <a:ext cx="734976" cy="276999"/>
              </a:xfrm>
              <a:prstGeom prst="rect">
                <a:avLst/>
              </a:prstGeom>
              <a:blipFill>
                <a:blip r:embed="rId10"/>
                <a:stretch>
                  <a:fillRect l="-826" t="-2174" b="-1304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5566878" y="407507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249095" y="4075274"/>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5566878" y="4641307"/>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3B41EF-6984-48B1-93C0-8C99AB1530D2}"/>
                  </a:ext>
                </a:extLst>
              </p:cNvPr>
              <p:cNvSpPr txBox="1"/>
              <p:nvPr/>
            </p:nvSpPr>
            <p:spPr>
              <a:xfrm>
                <a:off x="6859007" y="4753600"/>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6859007" y="4753600"/>
                <a:ext cx="754664" cy="307777"/>
              </a:xfrm>
              <a:prstGeom prst="rect">
                <a:avLst/>
              </a:prstGeom>
              <a:blipFill>
                <a:blip r:embed="rId3"/>
                <a:stretch>
                  <a:fillRect l="-2419" t="-6000" b="-1800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4E0EE5E-0D32-4863-9652-30F1ADFCF784}"/>
              </a:ext>
            </a:extLst>
          </p:cNvPr>
          <p:cNvGrpSpPr/>
          <p:nvPr/>
        </p:nvGrpSpPr>
        <p:grpSpPr>
          <a:xfrm>
            <a:off x="3140613" y="3692092"/>
            <a:ext cx="2028954" cy="1225298"/>
            <a:chOff x="2956498" y="3810000"/>
            <a:chExt cx="2028954" cy="1225298"/>
          </a:xfrm>
        </p:grpSpPr>
        <p:sp>
          <p:nvSpPr>
            <p:cNvPr id="43" name="TextBox 42">
              <a:extLst>
                <a:ext uri="{FF2B5EF4-FFF2-40B4-BE49-F238E27FC236}">
                  <a16:creationId xmlns:a16="http://schemas.microsoft.com/office/drawing/2014/main" id="{8E39DE0D-2B4A-4B65-A887-1F855E12EB7B}"/>
                </a:ext>
              </a:extLst>
            </p:cNvPr>
            <p:cNvSpPr txBox="1"/>
            <p:nvPr/>
          </p:nvSpPr>
          <p:spPr>
            <a:xfrm>
              <a:off x="3619490" y="3810000"/>
              <a:ext cx="1080967"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3271008" y="4266850"/>
              <a:ext cx="828208"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4187306" y="4270170"/>
              <a:ext cx="798146"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2956498" y="4727521"/>
              <a:ext cx="835719"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3496215" y="4727521"/>
              <a:ext cx="901472"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3244545" y="4531611"/>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3439838" y="4531611"/>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3811191" y="4114800"/>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006485" y="4114800"/>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6B874D2-9857-470F-BC70-50709BAD3A38}"/>
                  </a:ext>
                </a:extLst>
              </p:cNvPr>
              <p:cNvSpPr/>
              <p:nvPr/>
            </p:nvSpPr>
            <p:spPr>
              <a:xfrm>
                <a:off x="334537" y="4652401"/>
                <a:ext cx="1979456"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𝛴</m:t>
                      </m:r>
                      <m:r>
                        <a:rPr lang="en-US" sz="1400" i="1" dirty="0" smtClean="0">
                          <a:latin typeface="Cambria Math" panose="02040503050406030204" pitchFamily="18" charset="0"/>
                        </a:rPr>
                        <m:t>𝐿</m:t>
                      </m:r>
                      <m:r>
                        <a:rPr lang="en-US" sz="1400" b="0" i="1" dirty="0" smtClean="0">
                          <a:latin typeface="Cambria Math" panose="02040503050406030204" pitchFamily="18" charset="0"/>
                        </a:rPr>
                        <m:t>=</m:t>
                      </m:r>
                      <m:r>
                        <a:rPr lang="en-US" sz="1400" i="1" dirty="0">
                          <a:latin typeface="Cambria Math" panose="02040503050406030204" pitchFamily="18" charset="0"/>
                        </a:rPr>
                        <m:t>𝛴</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𝑀</m:t>
                          </m:r>
                        </m:e>
                        <m:sup>
                          <m:r>
                            <a:rPr lang="en-US" sz="1400" b="0" i="1" dirty="0" smtClean="0">
                              <a:latin typeface="Cambria Math" panose="02040503050406030204" pitchFamily="18" charset="0"/>
                            </a:rPr>
                            <m:t>′</m:t>
                          </m:r>
                        </m:sup>
                      </m:sSup>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i="1" dirty="0">
                          <a:latin typeface="Cambria Math" panose="02040503050406030204" pitchFamily="18" charset="0"/>
                        </a:rPr>
                        <m:t>𝑀</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oMath>
                  </m:oMathPara>
                </a14:m>
                <a:endParaRPr lang="en-US" sz="1400" dirty="0">
                  <a:latin typeface="Comfortaa" panose="020B0604020202020204"/>
                  <a:cs typeface="Times New Roman" panose="02020603050405020304" pitchFamily="18" charset="0"/>
                </a:endParaRPr>
              </a:p>
            </p:txBody>
          </p:sp>
        </mc:Choice>
        <mc:Fallback xmlns="">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334537" y="4652401"/>
                <a:ext cx="1979456" cy="307777"/>
              </a:xfrm>
              <a:prstGeom prst="rect">
                <a:avLst/>
              </a:prstGeom>
              <a:blipFill>
                <a:blip r:embed="rId11"/>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E4CB19AF-46DD-4561-86A1-4C3D62B8492C}"/>
              </a:ext>
            </a:extLst>
          </p:cNvPr>
          <p:cNvSpPr/>
          <p:nvPr/>
        </p:nvSpPr>
        <p:spPr>
          <a:xfrm>
            <a:off x="5566878" y="5301116"/>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249095" y="5301116"/>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5566878" y="5867149"/>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4E37A5-F2EF-4AF9-AFE6-21CD36239055}"/>
                  </a:ext>
                </a:extLst>
              </p:cNvPr>
              <p:cNvSpPr txBox="1"/>
              <p:nvPr/>
            </p:nvSpPr>
            <p:spPr>
              <a:xfrm>
                <a:off x="5565153" y="5530583"/>
                <a:ext cx="772138"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Comfortaa" panose="020B0604020202020204" charset="0"/>
                    <a:cs typeface="Comfortaa" panose="020B0604020202020204" charset="0"/>
                  </a:rPr>
                  <a:t>’</a:t>
                </a:r>
              </a:p>
            </p:txBody>
          </p:sp>
        </mc:Choice>
        <mc:Fallback xmlns="">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5565153" y="5530583"/>
                <a:ext cx="772138" cy="276999"/>
              </a:xfrm>
              <a:prstGeom prst="rect">
                <a:avLst/>
              </a:prstGeom>
              <a:blipFill>
                <a:blip r:embed="rId8"/>
                <a:stretch>
                  <a:fillRect l="-787"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B30E56-3453-423F-ABA2-3EC2339CC580}"/>
                  </a:ext>
                </a:extLst>
              </p:cNvPr>
              <p:cNvSpPr txBox="1"/>
              <p:nvPr/>
            </p:nvSpPr>
            <p:spPr>
              <a:xfrm>
                <a:off x="5566875" y="5939465"/>
                <a:ext cx="801607"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Comfortaa" panose="020B0604020202020204" charset="0"/>
                  <a:cs typeface="Comfortaa" panose="020B0604020202020204" charset="0"/>
                </a:endParaRPr>
              </a:p>
            </p:txBody>
          </p:sp>
        </mc:Choice>
        <mc:Fallback xmlns="">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5566875" y="5939465"/>
                <a:ext cx="801607" cy="276999"/>
              </a:xfrm>
              <a:prstGeom prst="rect">
                <a:avLst/>
              </a:prstGeom>
              <a:blipFill>
                <a:blip r:embed="rId12"/>
                <a:stretch>
                  <a:fillRect t="-2174" b="-13043"/>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249096" y="5700259"/>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CB1617-5445-4940-AB26-29FC50806AAE}"/>
                  </a:ext>
                </a:extLst>
              </p:cNvPr>
              <p:cNvSpPr txBox="1"/>
              <p:nvPr/>
            </p:nvSpPr>
            <p:spPr>
              <a:xfrm>
                <a:off x="6187655" y="5952073"/>
                <a:ext cx="1008791"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Comfortaa" panose="020B0604020202020204" charset="0"/>
                  <a:cs typeface="Comfortaa" panose="020B0604020202020204" charset="0"/>
                </a:endParaRPr>
              </a:p>
            </p:txBody>
          </p:sp>
        </mc:Choice>
        <mc:Fallback xmlns="">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187655" y="5952073"/>
                <a:ext cx="1008791" cy="276999"/>
              </a:xfrm>
              <a:prstGeom prst="rect">
                <a:avLst/>
              </a:prstGeom>
              <a:blipFill>
                <a:blip r:embed="rId13"/>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AC0D4F-8161-4D2C-B58D-5F0831CED7AD}"/>
                  </a:ext>
                </a:extLst>
              </p:cNvPr>
              <p:cNvSpPr txBox="1"/>
              <p:nvPr/>
            </p:nvSpPr>
            <p:spPr>
              <a:xfrm>
                <a:off x="6195934" y="5369264"/>
                <a:ext cx="856920"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Comfortaa" panose="020B0604020202020204" charset="0"/>
                    <a:cs typeface="Comfortaa" panose="020B0604020202020204" charset="0"/>
                  </a:rPr>
                  <a:t>N’</a:t>
                </a:r>
              </a:p>
            </p:txBody>
          </p:sp>
        </mc:Choice>
        <mc:Fallback xmlns="">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195934" y="5369264"/>
                <a:ext cx="856920" cy="276999"/>
              </a:xfrm>
              <a:prstGeom prst="rect">
                <a:avLst/>
              </a:prstGeom>
              <a:blipFill>
                <a:blip r:embed="rId14"/>
                <a:stretch>
                  <a:fillRect t="-44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9339E7-EDAC-4350-9F5E-AF90FBF11238}"/>
                  </a:ext>
                </a:extLst>
              </p:cNvPr>
              <p:cNvSpPr txBox="1"/>
              <p:nvPr/>
            </p:nvSpPr>
            <p:spPr>
              <a:xfrm>
                <a:off x="6859007" y="5979442"/>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6859007" y="5979442"/>
                <a:ext cx="754664" cy="307777"/>
              </a:xfrm>
              <a:prstGeom prst="rect">
                <a:avLst/>
              </a:prstGeom>
              <a:blipFill>
                <a:blip r:embed="rId3"/>
                <a:stretch>
                  <a:fillRect l="-2419" t="-6000" b="-18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F3C1A97-FDB0-447E-AE1A-C6532A7B55F1}"/>
              </a:ext>
            </a:extLst>
          </p:cNvPr>
          <p:cNvGrpSpPr/>
          <p:nvPr/>
        </p:nvGrpSpPr>
        <p:grpSpPr>
          <a:xfrm>
            <a:off x="2857383" y="5070306"/>
            <a:ext cx="2552817" cy="1219200"/>
            <a:chOff x="2793216" y="5105400"/>
            <a:chExt cx="2552817" cy="1219200"/>
          </a:xfrm>
        </p:grpSpPr>
        <p:sp>
          <p:nvSpPr>
            <p:cNvPr id="58" name="TextBox 57">
              <a:extLst>
                <a:ext uri="{FF2B5EF4-FFF2-40B4-BE49-F238E27FC236}">
                  <a16:creationId xmlns:a16="http://schemas.microsoft.com/office/drawing/2014/main" id="{ACC9D107-3ED9-41D0-B027-2E595173B916}"/>
                </a:ext>
              </a:extLst>
            </p:cNvPr>
            <p:cNvSpPr txBox="1"/>
            <p:nvPr/>
          </p:nvSpPr>
          <p:spPr>
            <a:xfrm>
              <a:off x="3739439" y="5105400"/>
              <a:ext cx="108096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3308764" y="5564380"/>
              <a:ext cx="87265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4307256" y="5567700"/>
              <a:ext cx="790266"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2793216" y="5992291"/>
              <a:ext cx="767600"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3483008" y="5992292"/>
              <a:ext cx="833898"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4099438" y="6015046"/>
              <a:ext cx="76130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4627911" y="6016823"/>
              <a:ext cx="718122"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4337476" y="5820945"/>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4536159" y="5820945"/>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3364493" y="5796383"/>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3559786" y="5796383"/>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3931139" y="5412330"/>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4126433" y="5412330"/>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13DA47D-3226-47C2-8294-EBC70C9E62D8}"/>
                  </a:ext>
                </a:extLst>
              </p:cNvPr>
              <p:cNvSpPr/>
              <p:nvPr/>
            </p:nvSpPr>
            <p:spPr>
              <a:xfrm>
                <a:off x="334536" y="5650065"/>
                <a:ext cx="2546143"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𝛴</m:t>
                      </m:r>
                      <m:r>
                        <a:rPr lang="en-US" sz="1400" i="1" dirty="0" smtClean="0">
                          <a:latin typeface="Cambria Math" panose="02040503050406030204" pitchFamily="18" charset="0"/>
                        </a:rPr>
                        <m:t>𝐿</m:t>
                      </m:r>
                      <m:r>
                        <a:rPr lang="en-US" sz="1400" b="0" i="1" dirty="0" smtClean="0">
                          <a:latin typeface="Cambria Math" panose="02040503050406030204" pitchFamily="18" charset="0"/>
                        </a:rPr>
                        <m:t>=</m:t>
                      </m:r>
                      <m:r>
                        <a:rPr lang="en-US" sz="1400" i="1" dirty="0">
                          <a:latin typeface="Cambria Math" panose="02040503050406030204" pitchFamily="18" charset="0"/>
                        </a:rPr>
                        <m:t>𝛴</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𝑀</m:t>
                          </m:r>
                        </m:e>
                        <m:sup>
                          <m:r>
                            <a:rPr lang="en-US" sz="1400" b="0" i="1" dirty="0" smtClean="0">
                              <a:latin typeface="Cambria Math" panose="02040503050406030204" pitchFamily="18" charset="0"/>
                            </a:rPr>
                            <m:t>′</m:t>
                          </m:r>
                        </m:sup>
                      </m:sSup>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i="1" dirty="0">
                          <a:latin typeface="Cambria Math" panose="02040503050406030204" pitchFamily="18" charset="0"/>
                        </a:rPr>
                        <m:t>𝑀</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r>
                        <a:rPr lang="en-US" sz="1400" b="0" i="1" dirty="0" smtClean="0">
                          <a:latin typeface="Cambria Math" panose="02040503050406030204" pitchFamily="18" charset="0"/>
                        </a:rPr>
                        <m:t>"</m:t>
                      </m:r>
                    </m:oMath>
                  </m:oMathPara>
                </a14:m>
                <a:endParaRPr lang="en-US" sz="1400" dirty="0">
                  <a:latin typeface="Comfortaa" panose="020B0604020202020204"/>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334536" y="5650065"/>
                <a:ext cx="2546143" cy="307777"/>
              </a:xfrm>
              <a:prstGeom prst="rect">
                <a:avLst/>
              </a:prstGeom>
              <a:blipFill>
                <a:blip r:embed="rId15"/>
                <a:stretch>
                  <a:fillRect/>
                </a:stretch>
              </a:blipFill>
            </p:spPr>
            <p:txBody>
              <a:bodyPr/>
              <a:lstStyle/>
              <a:p>
                <a:r>
                  <a:rPr lang="en-US">
                    <a:noFill/>
                  </a:rPr>
                  <a:t> </a:t>
                </a:r>
              </a:p>
            </p:txBody>
          </p:sp>
        </mc:Fallback>
      </mc:AlternateContent>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5410200" y="1206789"/>
            <a:ext cx="0" cy="52958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2796869" y="1214670"/>
            <a:ext cx="0" cy="528013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7736424" y="1206789"/>
            <a:ext cx="0" cy="52958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374865" y="1206789"/>
            <a:ext cx="0" cy="52958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5B2D447B-86D5-4574-8E24-FC935837477D}"/>
              </a:ext>
            </a:extLst>
          </p:cNvPr>
          <p:cNvSpPr/>
          <p:nvPr/>
        </p:nvSpPr>
        <p:spPr>
          <a:xfrm>
            <a:off x="422463" y="1223816"/>
            <a:ext cx="1762022" cy="338554"/>
          </a:xfrm>
          <a:prstGeom prst="rect">
            <a:avLst/>
          </a:prstGeom>
        </p:spPr>
        <p:txBody>
          <a:bodyPr wrap="square">
            <a:spAutoFit/>
          </a:bodyPr>
          <a:lstStyle/>
          <a:p>
            <a:pPr algn="just">
              <a:spcBef>
                <a:spcPts val="1200"/>
              </a:spcBef>
              <a:spcAft>
                <a:spcPts val="1200"/>
              </a:spcAft>
            </a:pPr>
            <a:r>
              <a:rPr lang="en-US" sz="1600" dirty="0">
                <a:latin typeface="Comfortaa" panose="020B0604020202020204"/>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383679" y="1206789"/>
            <a:ext cx="7361342"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46607D90-6B6D-454A-89C7-3A94D290CB27}"/>
              </a:ext>
            </a:extLst>
          </p:cNvPr>
          <p:cNvSpPr txBox="1"/>
          <p:nvPr/>
        </p:nvSpPr>
        <p:spPr>
          <a:xfrm>
            <a:off x="362824" y="722817"/>
            <a:ext cx="8999552" cy="464871"/>
          </a:xfrm>
          <a:prstGeom prst="rect">
            <a:avLst/>
          </a:prstGeom>
          <a:noFill/>
        </p:spPr>
        <p:txBody>
          <a:bodyPr wrap="square">
            <a:spAutoFit/>
          </a:bodyPr>
          <a:lstStyle/>
          <a:p>
            <a:pPr marR="0" lvl="0">
              <a:lnSpc>
                <a:spcPct val="150000"/>
              </a:lnSpc>
              <a:spcBef>
                <a:spcPts val="1200"/>
              </a:spcBef>
              <a:spcAft>
                <a:spcPts val="0"/>
              </a:spcAft>
            </a:pPr>
            <a:r>
              <a:rPr lang="en-US" dirty="0">
                <a:latin typeface="Comfortaa" panose="020B0604020202020204"/>
                <a:ea typeface="Calibri" panose="020F0502020204030204" pitchFamily="34" charset="0"/>
                <a:cs typeface="Comfortaa" panose="020B0604020202020204" charset="0"/>
              </a:rPr>
              <a:t>Equivalence between requirements and the geometric operations</a:t>
            </a:r>
          </a:p>
        </p:txBody>
      </p:sp>
      <p:sp>
        <p:nvSpPr>
          <p:cNvPr id="5" name="Title 2">
            <a:extLst>
              <a:ext uri="{FF2B5EF4-FFF2-40B4-BE49-F238E27FC236}">
                <a16:creationId xmlns:a16="http://schemas.microsoft.com/office/drawing/2014/main" id="{FA17EE28-475F-4D41-B038-BFE7CD036847}"/>
              </a:ext>
            </a:extLst>
          </p:cNvPr>
          <p:cNvSpPr txBox="1">
            <a:spLocks/>
          </p:cNvSpPr>
          <p:nvPr/>
        </p:nvSpPr>
        <p:spPr>
          <a:xfrm>
            <a:off x="1728132" y="247990"/>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2</a:t>
            </a:r>
          </a:p>
        </p:txBody>
      </p:sp>
      <p:pic>
        <p:nvPicPr>
          <p:cNvPr id="130" name="Picture 129">
            <a:extLst>
              <a:ext uri="{FF2B5EF4-FFF2-40B4-BE49-F238E27FC236}">
                <a16:creationId xmlns:a16="http://schemas.microsoft.com/office/drawing/2014/main" id="{1E74FD33-D38A-4164-9A26-FA38B4AB930A}"/>
              </a:ext>
            </a:extLst>
          </p:cNvPr>
          <p:cNvPicPr/>
          <p:nvPr/>
        </p:nvPicPr>
        <p:blipFill rotWithShape="1">
          <a:blip r:embed="rId16">
            <a:extLst>
              <a:ext uri="{28A0092B-C50C-407E-A947-70E740481C1C}">
                <a14:useLocalDpi xmlns:a14="http://schemas.microsoft.com/office/drawing/2010/main"/>
              </a:ext>
            </a:extLst>
          </a:blip>
          <a:srcRect/>
          <a:stretch/>
        </p:blipFill>
        <p:spPr bwMode="auto">
          <a:xfrm>
            <a:off x="10105252" y="5499194"/>
            <a:ext cx="1604805" cy="925552"/>
          </a:xfrm>
          <a:prstGeom prst="rect">
            <a:avLst/>
          </a:prstGeom>
          <a:ln>
            <a:noFill/>
          </a:ln>
          <a:extLst>
            <a:ext uri="{53640926-AAD7-44D8-BBD7-CCE9431645EC}">
              <a14:shadowObscured xmlns:a14="http://schemas.microsoft.com/office/drawing/2010/main"/>
            </a:ext>
          </a:extLst>
        </p:spPr>
      </p:pic>
      <p:sp>
        <p:nvSpPr>
          <p:cNvPr id="131" name="Rectangle 130">
            <a:extLst>
              <a:ext uri="{FF2B5EF4-FFF2-40B4-BE49-F238E27FC236}">
                <a16:creationId xmlns:a16="http://schemas.microsoft.com/office/drawing/2014/main" id="{AC76271C-F655-47A7-86EC-99417B458EC2}"/>
              </a:ext>
            </a:extLst>
          </p:cNvPr>
          <p:cNvSpPr/>
          <p:nvPr/>
        </p:nvSpPr>
        <p:spPr>
          <a:xfrm>
            <a:off x="7993533" y="5924890"/>
            <a:ext cx="1943586" cy="338554"/>
          </a:xfrm>
          <a:prstGeom prst="rect">
            <a:avLst/>
          </a:prstGeom>
        </p:spPr>
        <p:txBody>
          <a:bodyPr wrap="square">
            <a:spAutoFit/>
          </a:bodyPr>
          <a:lstStyle/>
          <a:p>
            <a:r>
              <a:rPr lang="en-US" sz="1600" b="1" dirty="0">
                <a:latin typeface="Comfortaa" panose="020B0604020202020204" charset="0"/>
                <a:ea typeface="Calibri" panose="020F0502020204030204" pitchFamily="34" charset="0"/>
                <a:cs typeface="Comfortaa" panose="020B0604020202020204" charset="0"/>
              </a:rPr>
              <a:t>very large layouts</a:t>
            </a:r>
            <a:endParaRPr lang="en-US" sz="1600" b="1" dirty="0">
              <a:latin typeface="Comfortaa" panose="020B0604020202020204" charset="0"/>
              <a:cs typeface="Comfortaa" panose="020B0604020202020204" charset="0"/>
            </a:endParaRPr>
          </a:p>
        </p:txBody>
      </p:sp>
      <p:pic>
        <p:nvPicPr>
          <p:cNvPr id="133" name="Picture 132">
            <a:extLst>
              <a:ext uri="{FF2B5EF4-FFF2-40B4-BE49-F238E27FC236}">
                <a16:creationId xmlns:a16="http://schemas.microsoft.com/office/drawing/2014/main" id="{C43930E5-3C2D-4E11-804A-68BB44D59AE0}"/>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r="54944" b="10406"/>
          <a:stretch/>
        </p:blipFill>
        <p:spPr>
          <a:xfrm>
            <a:off x="7949737" y="1049005"/>
            <a:ext cx="2795146" cy="4679281"/>
          </a:xfrm>
          <a:prstGeom prst="rect">
            <a:avLst/>
          </a:prstGeom>
        </p:spPr>
      </p:pic>
      <p:pic>
        <p:nvPicPr>
          <p:cNvPr id="134" name="Picture 133">
            <a:extLst>
              <a:ext uri="{FF2B5EF4-FFF2-40B4-BE49-F238E27FC236}">
                <a16:creationId xmlns:a16="http://schemas.microsoft.com/office/drawing/2014/main" id="{6F177028-CB7F-4B3A-94D6-B1DEF63FEA1F}"/>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58643" r="34978" b="26982"/>
          <a:stretch/>
        </p:blipFill>
        <p:spPr>
          <a:xfrm>
            <a:off x="10936007" y="4062949"/>
            <a:ext cx="842103" cy="491011"/>
          </a:xfrm>
          <a:prstGeom prst="rect">
            <a:avLst/>
          </a:prstGeom>
        </p:spPr>
      </p:pic>
      <p:pic>
        <p:nvPicPr>
          <p:cNvPr id="135" name="Picture 134">
            <a:extLst>
              <a:ext uri="{FF2B5EF4-FFF2-40B4-BE49-F238E27FC236}">
                <a16:creationId xmlns:a16="http://schemas.microsoft.com/office/drawing/2014/main" id="{428C4BCB-C9BC-4851-9895-F7B696665BBE}"/>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59" t="72798" r="34984" b="12579"/>
          <a:stretch/>
        </p:blipFill>
        <p:spPr>
          <a:xfrm>
            <a:off x="10936007" y="4760779"/>
            <a:ext cx="842103" cy="499486"/>
          </a:xfrm>
          <a:prstGeom prst="rect">
            <a:avLst/>
          </a:prstGeom>
        </p:spPr>
      </p:pic>
      <p:pic>
        <p:nvPicPr>
          <p:cNvPr id="136" name="Picture 135">
            <a:extLst>
              <a:ext uri="{FF2B5EF4-FFF2-40B4-BE49-F238E27FC236}">
                <a16:creationId xmlns:a16="http://schemas.microsoft.com/office/drawing/2014/main" id="{FAA97A21-15C4-4394-AA03-C34FAC45F6DC}"/>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44452" r="34978" b="40925"/>
          <a:stretch/>
        </p:blipFill>
        <p:spPr>
          <a:xfrm>
            <a:off x="10936007" y="2636520"/>
            <a:ext cx="842103" cy="499486"/>
          </a:xfrm>
          <a:prstGeom prst="rect">
            <a:avLst/>
          </a:prstGeom>
        </p:spPr>
      </p:pic>
      <p:pic>
        <p:nvPicPr>
          <p:cNvPr id="137" name="Picture 136">
            <a:extLst>
              <a:ext uri="{FF2B5EF4-FFF2-40B4-BE49-F238E27FC236}">
                <a16:creationId xmlns:a16="http://schemas.microsoft.com/office/drawing/2014/main" id="{5F81C81A-C03D-4115-8F0B-C13DCB49FB1E}"/>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463" r="34978" b="84914"/>
          <a:stretch/>
        </p:blipFill>
        <p:spPr>
          <a:xfrm>
            <a:off x="10936007" y="1230635"/>
            <a:ext cx="842103" cy="499486"/>
          </a:xfrm>
          <a:prstGeom prst="rect">
            <a:avLst/>
          </a:prstGeom>
        </p:spPr>
      </p:pic>
      <p:pic>
        <p:nvPicPr>
          <p:cNvPr id="138" name="Picture 137">
            <a:extLst>
              <a:ext uri="{FF2B5EF4-FFF2-40B4-BE49-F238E27FC236}">
                <a16:creationId xmlns:a16="http://schemas.microsoft.com/office/drawing/2014/main" id="{4AF9E261-64C5-430A-B8E7-DA1C54A6E542}"/>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30013" r="34978" b="55364"/>
          <a:stretch/>
        </p:blipFill>
        <p:spPr>
          <a:xfrm>
            <a:off x="10936007" y="3388646"/>
            <a:ext cx="842103" cy="499486"/>
          </a:xfrm>
          <a:prstGeom prst="rect">
            <a:avLst/>
          </a:prstGeom>
        </p:spPr>
      </p:pic>
      <p:pic>
        <p:nvPicPr>
          <p:cNvPr id="139" name="Picture 138">
            <a:extLst>
              <a:ext uri="{FF2B5EF4-FFF2-40B4-BE49-F238E27FC236}">
                <a16:creationId xmlns:a16="http://schemas.microsoft.com/office/drawing/2014/main" id="{DE3898F1-5BCC-4B9F-82BF-7F71AA8030E0}"/>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15796" r="34978" b="69581"/>
          <a:stretch/>
        </p:blipFill>
        <p:spPr>
          <a:xfrm>
            <a:off x="10936007" y="1884394"/>
            <a:ext cx="842103" cy="499486"/>
          </a:xfrm>
          <a:prstGeom prst="rect">
            <a:avLst/>
          </a:prstGeom>
        </p:spPr>
      </p:pic>
      <p:sp>
        <p:nvSpPr>
          <p:cNvPr id="140" name="Rectangle 139">
            <a:extLst>
              <a:ext uri="{FF2B5EF4-FFF2-40B4-BE49-F238E27FC236}">
                <a16:creationId xmlns:a16="http://schemas.microsoft.com/office/drawing/2014/main" id="{FE9C1BA6-B450-4051-92AE-F5380D509A24}"/>
              </a:ext>
            </a:extLst>
          </p:cNvPr>
          <p:cNvSpPr/>
          <p:nvPr/>
        </p:nvSpPr>
        <p:spPr>
          <a:xfrm>
            <a:off x="8119906" y="812606"/>
            <a:ext cx="2349874" cy="369332"/>
          </a:xfrm>
          <a:prstGeom prst="rect">
            <a:avLst/>
          </a:prstGeom>
        </p:spPr>
        <p:txBody>
          <a:bodyPr wrap="none">
            <a:spAutoFit/>
          </a:bodyPr>
          <a:lstStyle/>
          <a:p>
            <a:r>
              <a:rPr lang="en-US" dirty="0">
                <a:latin typeface="Comfortaa" panose="020B0604020202020204" charset="0"/>
                <a:ea typeface="Calibri" panose="020F0502020204030204" pitchFamily="34" charset="0"/>
                <a:cs typeface="Comfortaa" panose="020B0604020202020204" charset="0"/>
              </a:rPr>
              <a:t>Generate Circulation </a:t>
            </a:r>
            <a:endParaRPr lang="en-US" dirty="0">
              <a:latin typeface="Comfortaa" panose="020B0604020202020204" charset="0"/>
              <a:cs typeface="Comfortaa" panose="020B0604020202020204" charset="0"/>
            </a:endParaRPr>
          </a:p>
        </p:txBody>
      </p:sp>
    </p:spTree>
    <p:extLst>
      <p:ext uri="{BB962C8B-B14F-4D97-AF65-F5344CB8AC3E}">
        <p14:creationId xmlns:p14="http://schemas.microsoft.com/office/powerpoint/2010/main" val="3145782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30458B5-5E74-4B47-9386-0D832327C9DF}"/>
                  </a:ext>
                </a:extLst>
              </p:cNvPr>
              <p:cNvSpPr/>
              <p:nvPr/>
            </p:nvSpPr>
            <p:spPr>
              <a:xfrm>
                <a:off x="7081098" y="804993"/>
                <a:ext cx="4882302" cy="1048492"/>
              </a:xfrm>
              <a:prstGeom prst="rect">
                <a:avLst/>
              </a:prstGeom>
            </p:spPr>
            <p:txBody>
              <a:bodyPr wrap="square">
                <a:spAutoFit/>
              </a:bodyPr>
              <a:lstStyle/>
              <a:p>
                <a:pPr algn="just">
                  <a:spcBef>
                    <a:spcPts val="1200"/>
                  </a:spcBef>
                  <a:spcAft>
                    <a:spcPts val="1000"/>
                  </a:spcAft>
                </a:pPr>
                <a:r>
                  <a:rPr lang="en-US" sz="1400" dirty="0">
                    <a:latin typeface="Comfortaa" panose="020B0604020202020204"/>
                    <a:ea typeface="Calibri" panose="020F0502020204030204" pitchFamily="34" charset="0"/>
                    <a:cs typeface="Times New Roman" panose="02020603050405020304" pitchFamily="18" charset="0"/>
                  </a:rPr>
                  <a:t>Array of locations A={</a:t>
                </a:r>
                <a:r>
                  <a:rPr lang="en-US" sz="1400" dirty="0" err="1">
                    <a:latin typeface="Comfortaa" panose="020B0604020202020204"/>
                    <a:ea typeface="Calibri" panose="020F0502020204030204" pitchFamily="34" charset="0"/>
                    <a:cs typeface="Times New Roman" panose="02020603050405020304" pitchFamily="18" charset="0"/>
                  </a:rPr>
                  <a:t>a,b,c,d,e,f,g,h,i,j</a:t>
                </a:r>
                <a:r>
                  <a:rPr lang="en-US" sz="1400" dirty="0">
                    <a:latin typeface="Comfortaa" panose="020B0604020202020204"/>
                    <a:ea typeface="Calibri" panose="020F0502020204030204" pitchFamily="34" charset="0"/>
                    <a:cs typeface="Times New Roman" panose="02020603050405020304" pitchFamily="18" charset="0"/>
                  </a:rPr>
                  <a:t>}</a:t>
                </a:r>
              </a:p>
              <a:p>
                <a:pPr algn="just"/>
                <a:r>
                  <a:rPr lang="en-US" sz="1400" dirty="0">
                    <a:latin typeface="Comfortaa" panose="020B0604020202020204"/>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latin typeface="Comfortaa" panose="020B0604020202020204"/>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latin typeface="Comfortaa" panose="020B0604020202020204"/>
                    <a:ea typeface="Calibri" panose="020F0502020204030204" pitchFamily="34" charset="0"/>
                    <a:cs typeface="Times New Roman" panose="02020603050405020304" pitchFamily="18" charset="0"/>
                  </a:rPr>
                  <a:t>f(A</a:t>
                </a:r>
                <a:r>
                  <a:rPr lang="en-US" sz="1400" baseline="-25000" dirty="0">
                    <a:latin typeface="Comfortaa" panose="020B0604020202020204"/>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latin typeface="Comfortaa" panose="020B0604020202020204"/>
                    <a:ea typeface="Calibri" panose="020F0502020204030204" pitchFamily="34" charset="0"/>
                    <a:cs typeface="Times New Roman" panose="02020603050405020304" pitchFamily="18" charset="0"/>
                  </a:rPr>
                  <a:t> </a:t>
                </a:r>
                <a:r>
                  <a:rPr lang="en-US" sz="1400" dirty="0" err="1">
                    <a:latin typeface="Comfortaa" panose="020B0604020202020204"/>
                    <a:ea typeface="Calibri" panose="020F0502020204030204" pitchFamily="34" charset="0"/>
                    <a:cs typeface="Times New Roman" panose="02020603050405020304" pitchFamily="18" charset="0"/>
                  </a:rPr>
                  <a:t>L</a:t>
                </a:r>
                <a:r>
                  <a:rPr lang="en-US" sz="1400" baseline="-25000" dirty="0" err="1">
                    <a:latin typeface="Comfortaa" panose="020B0604020202020204"/>
                    <a:ea typeface="Calibri" panose="020F0502020204030204" pitchFamily="34" charset="0"/>
                    <a:cs typeface="Times New Roman" panose="02020603050405020304" pitchFamily="18" charset="0"/>
                  </a:rPr>
                  <a:t>j</a:t>
                </a:r>
                <a:r>
                  <a:rPr lang="en-US" sz="1400" dirty="0">
                    <a:latin typeface="Comfortaa" panose="020B0604020202020204"/>
                    <a:ea typeface="Calibri" panose="020F0502020204030204" pitchFamily="34" charset="0"/>
                    <a:cs typeface="Times New Roman" panose="02020603050405020304" pitchFamily="18" charset="0"/>
                  </a:rPr>
                  <a:t>) = {v</a:t>
                </a:r>
                <a:r>
                  <a:rPr lang="en-US" sz="1400" baseline="-25000" dirty="0">
                    <a:latin typeface="Comfortaa" panose="020B0604020202020204"/>
                    <a:ea typeface="Calibri" panose="020F0502020204030204" pitchFamily="34" charset="0"/>
                    <a:cs typeface="Times New Roman" panose="02020603050405020304" pitchFamily="18" charset="0"/>
                  </a:rPr>
                  <a:t>1</a:t>
                </a:r>
                <a:r>
                  <a:rPr lang="en-US" sz="1400" dirty="0">
                    <a:latin typeface="Comfortaa" panose="020B0604020202020204"/>
                    <a:ea typeface="Calibri" panose="020F0502020204030204" pitchFamily="34" charset="0"/>
                    <a:cs typeface="Times New Roman" panose="02020603050405020304" pitchFamily="18" charset="0"/>
                  </a:rPr>
                  <a:t>, v</a:t>
                </a:r>
                <a:r>
                  <a:rPr lang="en-US" sz="1400" baseline="-25000" dirty="0">
                    <a:latin typeface="Comfortaa" panose="020B0604020202020204"/>
                    <a:ea typeface="Calibri" panose="020F0502020204030204" pitchFamily="34" charset="0"/>
                    <a:cs typeface="Times New Roman" panose="02020603050405020304" pitchFamily="18" charset="0"/>
                  </a:rPr>
                  <a:t>2</a:t>
                </a:r>
                <a:r>
                  <a:rPr lang="en-US" sz="1400" dirty="0">
                    <a:latin typeface="Comfortaa" panose="020B0604020202020204"/>
                    <a:ea typeface="Calibri" panose="020F0502020204030204" pitchFamily="34" charset="0"/>
                    <a:cs typeface="Times New Roman" panose="02020603050405020304" pitchFamily="18" charset="0"/>
                  </a:rPr>
                  <a:t>, … , </a:t>
                </a:r>
                <a:r>
                  <a:rPr lang="en-US" sz="1400" dirty="0" err="1">
                    <a:latin typeface="Comfortaa" panose="020B0604020202020204"/>
                    <a:ea typeface="Calibri" panose="020F0502020204030204" pitchFamily="34" charset="0"/>
                    <a:cs typeface="Times New Roman" panose="02020603050405020304" pitchFamily="18" charset="0"/>
                  </a:rPr>
                  <a:t>v</a:t>
                </a:r>
                <a:r>
                  <a:rPr lang="en-US" sz="1400" baseline="-25000" dirty="0" err="1">
                    <a:latin typeface="Comfortaa" panose="020B0604020202020204"/>
                    <a:ea typeface="Calibri" panose="020F0502020204030204" pitchFamily="34" charset="0"/>
                    <a:cs typeface="Times New Roman" panose="02020603050405020304" pitchFamily="18" charset="0"/>
                  </a:rPr>
                  <a:t>k</a:t>
                </a:r>
                <a:r>
                  <a:rPr lang="en-US" sz="1400" dirty="0">
                    <a:latin typeface="Comfortaa" panose="020B0604020202020204"/>
                    <a:ea typeface="Calibri" panose="020F0502020204030204" pitchFamily="34" charset="0"/>
                    <a:cs typeface="Times New Roman" panose="02020603050405020304" pitchFamily="18" charset="0"/>
                  </a:rPr>
                  <a:t>}</a:t>
                </a:r>
              </a:p>
            </p:txBody>
          </p:sp>
        </mc:Choice>
        <mc:Fallback xmlns="">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804993"/>
                <a:ext cx="4882302" cy="1048492"/>
              </a:xfrm>
              <a:prstGeom prst="rect">
                <a:avLst/>
              </a:prstGeom>
              <a:blipFill>
                <a:blip r:embed="rId3"/>
                <a:stretch>
                  <a:fillRect l="-375" t="-1744" b="-2326"/>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29198" y="3663899"/>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779999" y="4612210"/>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1381245232"/>
              </p:ext>
            </p:extLst>
          </p:nvPr>
        </p:nvGraphicFramePr>
        <p:xfrm>
          <a:off x="7248508" y="2153070"/>
          <a:ext cx="3895743" cy="1325544"/>
        </p:xfrm>
        <a:graphic>
          <a:graphicData uri="http://schemas.openxmlformats.org/drawingml/2006/table">
            <a:tbl>
              <a:tblPr>
                <a:noFill/>
                <a:tableStyleId>{5C22544A-7EE6-4342-B048-85BDC9FD1C3A}</a:tableStyleId>
              </a:tblPr>
              <a:tblGrid>
                <a:gridCol w="769539">
                  <a:extLst>
                    <a:ext uri="{9D8B030D-6E8A-4147-A177-3AD203B41FA5}">
                      <a16:colId xmlns:a16="http://schemas.microsoft.com/office/drawing/2014/main" val="1331137403"/>
                    </a:ext>
                  </a:extLst>
                </a:gridCol>
                <a:gridCol w="479037">
                  <a:extLst>
                    <a:ext uri="{9D8B030D-6E8A-4147-A177-3AD203B41FA5}">
                      <a16:colId xmlns:a16="http://schemas.microsoft.com/office/drawing/2014/main" val="1077409657"/>
                    </a:ext>
                  </a:extLst>
                </a:gridCol>
                <a:gridCol w="392495">
                  <a:extLst>
                    <a:ext uri="{9D8B030D-6E8A-4147-A177-3AD203B41FA5}">
                      <a16:colId xmlns:a16="http://schemas.microsoft.com/office/drawing/2014/main" val="2707983011"/>
                    </a:ext>
                  </a:extLst>
                </a:gridCol>
                <a:gridCol w="565576">
                  <a:extLst>
                    <a:ext uri="{9D8B030D-6E8A-4147-A177-3AD203B41FA5}">
                      <a16:colId xmlns:a16="http://schemas.microsoft.com/office/drawing/2014/main" val="1891194356"/>
                    </a:ext>
                  </a:extLst>
                </a:gridCol>
                <a:gridCol w="229536">
                  <a:extLst>
                    <a:ext uri="{9D8B030D-6E8A-4147-A177-3AD203B41FA5}">
                      <a16:colId xmlns:a16="http://schemas.microsoft.com/office/drawing/2014/main" val="3546115695"/>
                    </a:ext>
                  </a:extLst>
                </a:gridCol>
                <a:gridCol w="291912">
                  <a:extLst>
                    <a:ext uri="{9D8B030D-6E8A-4147-A177-3AD203B41FA5}">
                      <a16:colId xmlns:a16="http://schemas.microsoft.com/office/drawing/2014/main" val="2971050849"/>
                    </a:ext>
                  </a:extLst>
                </a:gridCol>
                <a:gridCol w="291912">
                  <a:extLst>
                    <a:ext uri="{9D8B030D-6E8A-4147-A177-3AD203B41FA5}">
                      <a16:colId xmlns:a16="http://schemas.microsoft.com/office/drawing/2014/main" val="609634636"/>
                    </a:ext>
                  </a:extLst>
                </a:gridCol>
                <a:gridCol w="291912">
                  <a:extLst>
                    <a:ext uri="{9D8B030D-6E8A-4147-A177-3AD203B41FA5}">
                      <a16:colId xmlns:a16="http://schemas.microsoft.com/office/drawing/2014/main" val="3715910829"/>
                    </a:ext>
                  </a:extLst>
                </a:gridCol>
                <a:gridCol w="291912">
                  <a:extLst>
                    <a:ext uri="{9D8B030D-6E8A-4147-A177-3AD203B41FA5}">
                      <a16:colId xmlns:a16="http://schemas.microsoft.com/office/drawing/2014/main" val="3080896570"/>
                    </a:ext>
                  </a:extLst>
                </a:gridCol>
                <a:gridCol w="291912">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2396367" y="4313163"/>
            <a:ext cx="1047138" cy="1751815"/>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3886357" y="4313163"/>
            <a:ext cx="1047138" cy="1751815"/>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419584" y="4313162"/>
            <a:ext cx="1047138" cy="1751815"/>
          </a:xfrm>
          <a:prstGeom prst="rect">
            <a:avLst/>
          </a:prstGeom>
          <a:ln>
            <a:noFill/>
          </a:ln>
          <a:extLst>
            <a:ext uri="{53640926-AAD7-44D8-BBD7-CCE9431645EC}">
              <a14:shadowObscured xmlns:a14="http://schemas.microsoft.com/office/drawing/2010/main"/>
            </a:ext>
          </a:extLst>
        </p:spPr>
      </p:pic>
      <p:sp>
        <p:nvSpPr>
          <p:cNvPr id="75" name="Rectangle 74">
            <a:extLst>
              <a:ext uri="{FF2B5EF4-FFF2-40B4-BE49-F238E27FC236}">
                <a16:creationId xmlns:a16="http://schemas.microsoft.com/office/drawing/2014/main" id="{7C7BBC4B-F58E-490C-95BD-152E40ED861E}"/>
              </a:ext>
            </a:extLst>
          </p:cNvPr>
          <p:cNvSpPr/>
          <p:nvPr/>
        </p:nvSpPr>
        <p:spPr>
          <a:xfrm>
            <a:off x="5584990" y="6118332"/>
            <a:ext cx="1205788" cy="307777"/>
          </a:xfrm>
          <a:prstGeom prst="rect">
            <a:avLst/>
          </a:prstGeom>
        </p:spPr>
        <p:txBody>
          <a:bodyPr wrap="square">
            <a:spAutoFit/>
          </a:bodyPr>
          <a:lstStyle/>
          <a:p>
            <a:r>
              <a:rPr lang="en-US" sz="1400" dirty="0">
                <a:latin typeface="Comfortaa" panose="020B0604020202020204"/>
                <a:ea typeface="Calibri" panose="020F0502020204030204" pitchFamily="34" charset="0"/>
                <a:cs typeface="Times New Roman" panose="02020603050405020304" pitchFamily="18" charset="0"/>
              </a:rPr>
              <a:t>transverse</a:t>
            </a:r>
            <a:endParaRPr lang="en-US" sz="1400" dirty="0">
              <a:latin typeface="Comfortaa" panose="020B0604020202020204"/>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3974660" y="6118333"/>
            <a:ext cx="1143611" cy="307777"/>
          </a:xfrm>
          <a:prstGeom prst="rect">
            <a:avLst/>
          </a:prstGeom>
        </p:spPr>
        <p:txBody>
          <a:bodyPr wrap="square">
            <a:spAutoFit/>
          </a:bodyPr>
          <a:lstStyle/>
          <a:p>
            <a:r>
              <a:rPr lang="en-US" sz="1400" dirty="0">
                <a:latin typeface="Comfortaa" panose="020B0604020202020204"/>
                <a:ea typeface="Calibri" panose="020F0502020204030204" pitchFamily="34" charset="0"/>
                <a:cs typeface="Times New Roman" panose="02020603050405020304" pitchFamily="18" charset="0"/>
              </a:rPr>
              <a:t>longitudinal</a:t>
            </a:r>
            <a:endParaRPr lang="en-US" sz="1400" dirty="0">
              <a:latin typeface="Comfortaa" panose="020B0604020202020204"/>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2589425" y="6118333"/>
            <a:ext cx="1205789" cy="307777"/>
          </a:xfrm>
          <a:prstGeom prst="rect">
            <a:avLst/>
          </a:prstGeom>
        </p:spPr>
        <p:txBody>
          <a:bodyPr wrap="square">
            <a:spAutoFit/>
          </a:bodyPr>
          <a:lstStyle/>
          <a:p>
            <a:r>
              <a:rPr lang="en-US" sz="1400" dirty="0">
                <a:latin typeface="Comfortaa" panose="020B0604020202020204"/>
                <a:ea typeface="Calibri" panose="020F0502020204030204" pitchFamily="34" charset="0"/>
                <a:cs typeface="Times New Roman" panose="02020603050405020304" pitchFamily="18" charset="0"/>
              </a:rPr>
              <a:t>peripheral</a:t>
            </a:r>
            <a:endParaRPr lang="en-US" sz="1400" dirty="0">
              <a:latin typeface="Comfortaa" panose="020B0604020202020204"/>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4517070" y="1457839"/>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362783" y="1557936"/>
            <a:ext cx="4228152" cy="81297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latin typeface="Comfortaa" panose="020B0604020202020204"/>
              </a:rPr>
              <a:t>Seamless transformations:</a:t>
            </a:r>
          </a:p>
          <a:p>
            <a:pPr marL="186262">
              <a:buSzPts val="1400"/>
            </a:pPr>
            <a:r>
              <a:rPr lang="en-US" sz="1400" dirty="0">
                <a:solidFill>
                  <a:schemeClr val="dk1"/>
                </a:solidFill>
                <a:latin typeface="Comfortaa" panose="020B0604020202020204"/>
              </a:rPr>
              <a:t>Bernstein polynomial basis recurrence relation</a:t>
            </a:r>
          </a:p>
          <a:p>
            <a:pPr marL="186262">
              <a:lnSpc>
                <a:spcPct val="150000"/>
              </a:lnSpc>
              <a:buSzPts val="1400"/>
            </a:pPr>
            <a:r>
              <a:rPr lang="en-US" sz="1400" b="1" dirty="0">
                <a:solidFill>
                  <a:schemeClr val="dk1"/>
                </a:solidFill>
                <a:latin typeface="Comfortaa" panose="020B0604020202020204"/>
              </a:rPr>
              <a:t>f(t) = </a:t>
            </a:r>
            <a:r>
              <a:rPr lang="el-GR" sz="1400" b="1" dirty="0">
                <a:solidFill>
                  <a:schemeClr val="dk1"/>
                </a:solidFill>
              </a:rPr>
              <a:t>Σ</a:t>
            </a:r>
            <a:r>
              <a:rPr lang="en-US" sz="1400" b="1" baseline="-25000" dirty="0" err="1">
                <a:solidFill>
                  <a:schemeClr val="dk1"/>
                </a:solidFill>
                <a:latin typeface="Comfortaa" panose="020B0604020202020204"/>
              </a:rPr>
              <a:t>i</a:t>
            </a:r>
            <a:r>
              <a:rPr lang="en-US" sz="1400" b="1" baseline="-25000" dirty="0">
                <a:solidFill>
                  <a:schemeClr val="dk1"/>
                </a:solidFill>
                <a:latin typeface="Comfortaa" panose="020B0604020202020204"/>
              </a:rPr>
              <a:t>=0</a:t>
            </a:r>
            <a:r>
              <a:rPr lang="en-US" sz="1400" b="1" baseline="30000" dirty="0">
                <a:solidFill>
                  <a:schemeClr val="dk1"/>
                </a:solidFill>
                <a:latin typeface="Comfortaa" panose="020B0604020202020204"/>
              </a:rPr>
              <a:t>n</a:t>
            </a:r>
            <a:r>
              <a:rPr lang="en-US" sz="1400" b="1" dirty="0">
                <a:solidFill>
                  <a:schemeClr val="dk1"/>
                </a:solidFill>
                <a:latin typeface="Comfortaa" panose="020B0604020202020204"/>
              </a:rPr>
              <a:t> (</a:t>
            </a:r>
            <a:r>
              <a:rPr lang="en-US" sz="1400" b="1" baseline="30000" dirty="0" err="1">
                <a:solidFill>
                  <a:schemeClr val="dk1"/>
                </a:solidFill>
                <a:latin typeface="Comfortaa" panose="020B0604020202020204"/>
              </a:rPr>
              <a:t>n</a:t>
            </a:r>
            <a:r>
              <a:rPr lang="en-US" sz="1400" b="1" dirty="0" err="1">
                <a:solidFill>
                  <a:schemeClr val="dk1"/>
                </a:solidFill>
                <a:latin typeface="Comfortaa" panose="020B0604020202020204"/>
              </a:rPr>
              <a:t>C</a:t>
            </a:r>
            <a:r>
              <a:rPr lang="en-US" sz="1400" b="1" baseline="-25000" dirty="0" err="1">
                <a:solidFill>
                  <a:schemeClr val="dk1"/>
                </a:solidFill>
                <a:latin typeface="Comfortaa" panose="020B0604020202020204"/>
              </a:rPr>
              <a:t>i</a:t>
            </a:r>
            <a:r>
              <a:rPr lang="en-US" sz="1400" b="1" dirty="0">
                <a:solidFill>
                  <a:schemeClr val="dk1"/>
                </a:solidFill>
                <a:latin typeface="Comfortaa" panose="020B0604020202020204"/>
              </a:rPr>
              <a:t>) (1-t)</a:t>
            </a:r>
            <a:r>
              <a:rPr lang="en-US" sz="1400" b="1" baseline="30000" dirty="0">
                <a:solidFill>
                  <a:schemeClr val="dk1"/>
                </a:solidFill>
                <a:latin typeface="Comfortaa" panose="020B0604020202020204"/>
              </a:rPr>
              <a:t>n-</a:t>
            </a:r>
            <a:r>
              <a:rPr lang="en-US" sz="1400" b="1" baseline="30000" dirty="0" err="1">
                <a:solidFill>
                  <a:schemeClr val="dk1"/>
                </a:solidFill>
                <a:latin typeface="Comfortaa" panose="020B0604020202020204"/>
              </a:rPr>
              <a:t>i</a:t>
            </a:r>
            <a:r>
              <a:rPr lang="en-US" sz="1400" b="1" baseline="30000" dirty="0">
                <a:solidFill>
                  <a:schemeClr val="dk1"/>
                </a:solidFill>
                <a:latin typeface="Comfortaa" panose="020B0604020202020204"/>
              </a:rPr>
              <a:t>  </a:t>
            </a:r>
            <a:r>
              <a:rPr lang="en-US" sz="1400" b="1" dirty="0" err="1">
                <a:solidFill>
                  <a:schemeClr val="dk1"/>
                </a:solidFill>
                <a:latin typeface="Comfortaa" panose="020B0604020202020204"/>
              </a:rPr>
              <a:t>t</a:t>
            </a:r>
            <a:r>
              <a:rPr lang="en-US" sz="1400" b="1" baseline="30000" dirty="0" err="1">
                <a:solidFill>
                  <a:schemeClr val="dk1"/>
                </a:solidFill>
                <a:latin typeface="Comfortaa" panose="020B0604020202020204"/>
              </a:rPr>
              <a:t>i</a:t>
            </a:r>
            <a:r>
              <a:rPr lang="en-US" sz="1400" b="1" baseline="30000" dirty="0">
                <a:solidFill>
                  <a:schemeClr val="dk1"/>
                </a:solidFill>
                <a:latin typeface="Comfortaa" panose="020B0604020202020204"/>
              </a:rPr>
              <a:t> </a:t>
            </a:r>
            <a:endParaRPr lang="en-US" sz="1400" dirty="0">
              <a:latin typeface="Comfortaa" panose="020B0604020202020204"/>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2363381" y="2826894"/>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a:endParaRPr>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268448" y="3163882"/>
            <a:ext cx="2267865" cy="5232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latin typeface="Comfortaa" panose="020B0604020202020204"/>
              </a:rPr>
              <a:t>Discretization:</a:t>
            </a:r>
          </a:p>
          <a:p>
            <a:pPr marL="186262">
              <a:buSzPts val="1400"/>
            </a:pPr>
            <a:r>
              <a:rPr lang="en-US" sz="1400" dirty="0">
                <a:solidFill>
                  <a:schemeClr val="dk1"/>
                </a:solidFill>
                <a:latin typeface="Comfortaa" panose="020B0604020202020204"/>
              </a:rPr>
              <a:t>Medial Axis Transform</a:t>
            </a:r>
          </a:p>
        </p:txBody>
      </p:sp>
      <p:sp>
        <p:nvSpPr>
          <p:cNvPr id="2" name="TextBox 1">
            <a:extLst>
              <a:ext uri="{FF2B5EF4-FFF2-40B4-BE49-F238E27FC236}">
                <a16:creationId xmlns:a16="http://schemas.microsoft.com/office/drawing/2014/main" id="{BC0DBB5E-27AB-446F-A195-B8D6A359A1BA}"/>
              </a:ext>
            </a:extLst>
          </p:cNvPr>
          <p:cNvSpPr txBox="1"/>
          <p:nvPr/>
        </p:nvSpPr>
        <p:spPr>
          <a:xfrm>
            <a:off x="555771" y="746620"/>
            <a:ext cx="6516149" cy="423449"/>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a:ea typeface="Calibri" panose="020F0502020204030204" pitchFamily="34" charset="0"/>
                <a:cs typeface="Comfortaa" panose="020B0604020202020204" charset="0"/>
              </a:rPr>
              <a:t>Using Transformations &amp; Discretization of region in a curve</a:t>
            </a:r>
          </a:p>
        </p:txBody>
      </p:sp>
      <p:sp>
        <p:nvSpPr>
          <p:cNvPr id="30" name="Rectangle 29">
            <a:extLst>
              <a:ext uri="{FF2B5EF4-FFF2-40B4-BE49-F238E27FC236}">
                <a16:creationId xmlns:a16="http://schemas.microsoft.com/office/drawing/2014/main" id="{96586B2C-D0AE-4A53-91B8-A05144A1698B}"/>
              </a:ext>
            </a:extLst>
          </p:cNvPr>
          <p:cNvSpPr/>
          <p:nvPr/>
        </p:nvSpPr>
        <p:spPr>
          <a:xfrm>
            <a:off x="268448" y="5123498"/>
            <a:ext cx="2267865"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latin typeface="Comfortaa" panose="020B0604020202020204"/>
              </a:rPr>
              <a:t>Combined Patterns</a:t>
            </a:r>
          </a:p>
        </p:txBody>
      </p:sp>
      <p:sp>
        <p:nvSpPr>
          <p:cNvPr id="5" name="Title 2">
            <a:extLst>
              <a:ext uri="{FF2B5EF4-FFF2-40B4-BE49-F238E27FC236}">
                <a16:creationId xmlns:a16="http://schemas.microsoft.com/office/drawing/2014/main" id="{44A384F8-5808-409D-84EC-0D8D184382D3}"/>
              </a:ext>
            </a:extLst>
          </p:cNvPr>
          <p:cNvSpPr txBox="1">
            <a:spLocks/>
          </p:cNvSpPr>
          <p:nvPr/>
        </p:nvSpPr>
        <p:spPr>
          <a:xfrm>
            <a:off x="1728132" y="245983"/>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3</a:t>
            </a:r>
          </a:p>
        </p:txBody>
      </p:sp>
    </p:spTree>
    <p:extLst>
      <p:ext uri="{BB962C8B-B14F-4D97-AF65-F5344CB8AC3E}">
        <p14:creationId xmlns:p14="http://schemas.microsoft.com/office/powerpoint/2010/main" val="2196377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2047</TotalTime>
  <Words>2828</Words>
  <Application>Microsoft Office PowerPoint</Application>
  <PresentationFormat>Widescreen</PresentationFormat>
  <Paragraphs>874</Paragraphs>
  <Slides>24</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341</cp:revision>
  <dcterms:created xsi:type="dcterms:W3CDTF">2020-08-18T18:16:54Z</dcterms:created>
  <dcterms:modified xsi:type="dcterms:W3CDTF">2020-09-30T13:55:53Z</dcterms:modified>
</cp:coreProperties>
</file>